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0233600" cy="20116800"/>
  <p:notesSz cx="7102475" cy="11337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00"/>
    <a:srgbClr val="D7F9DD"/>
    <a:srgbClr val="EFE5F7"/>
    <a:srgbClr val="C9F7D1"/>
    <a:srgbClr val="F3EBF9"/>
    <a:srgbClr val="EADCF4"/>
    <a:srgbClr val="E1FBE5"/>
    <a:srgbClr val="F1FDF3"/>
    <a:srgbClr val="B2F4BD"/>
    <a:srgbClr val="C2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513" autoAdjust="0"/>
  </p:normalViewPr>
  <p:slideViewPr>
    <p:cSldViewPr>
      <p:cViewPr>
        <p:scale>
          <a:sx n="27" d="100"/>
          <a:sy n="27" d="100"/>
        </p:scale>
        <p:origin x="-126" y="-774"/>
      </p:cViewPr>
      <p:guideLst>
        <p:guide orient="horz" pos="6336"/>
        <p:guide pos="11328"/>
      </p:guideLst>
    </p:cSldViewPr>
  </p:slideViewPr>
  <p:notesTextViewPr>
    <p:cViewPr>
      <p:scale>
        <a:sx n="100" d="100"/>
        <a:sy n="100" d="100"/>
      </p:scale>
      <p:origin x="0" y="0"/>
    </p:cViewPr>
  </p:notesTextViewPr>
  <p:sorterViewPr>
    <p:cViewPr varScale="1">
      <p:scale>
        <a:sx n="1" d="1"/>
        <a:sy n="1" d="1"/>
      </p:scale>
      <p:origin x="12"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10</c:v>
                </c:pt>
              </c:strCache>
            </c:strRef>
          </c:tx>
          <c:spPr>
            <a:solidFill>
              <a:srgbClr val="0070C0"/>
            </a:solidFill>
          </c:spPr>
          <c:invertIfNegative val="0"/>
          <c:cat>
            <c:strRef>
              <c:f>Sheet1!$A$2:$A$9</c:f>
              <c:strCache>
                <c:ptCount val="8"/>
                <c:pt idx="0">
                  <c:v>Overall Rating</c:v>
                </c:pt>
                <c:pt idx="1">
                  <c:v>Nurse Communication</c:v>
                </c:pt>
                <c:pt idx="2">
                  <c:v>Response of Hosp Staff</c:v>
                </c:pt>
                <c:pt idx="3">
                  <c:v>Dr. Communication</c:v>
                </c:pt>
                <c:pt idx="4">
                  <c:v>Hospital Environment</c:v>
                </c:pt>
                <c:pt idx="5">
                  <c:v>Pain Management</c:v>
                </c:pt>
                <c:pt idx="6">
                  <c:v>Med Communication</c:v>
                </c:pt>
                <c:pt idx="7">
                  <c:v>Discharge Process</c:v>
                </c:pt>
              </c:strCache>
            </c:strRef>
          </c:cat>
          <c:val>
            <c:numRef>
              <c:f>Sheet1!$B$2:$B$9</c:f>
              <c:numCache>
                <c:formatCode>General</c:formatCode>
                <c:ptCount val="8"/>
                <c:pt idx="0">
                  <c:v>68</c:v>
                </c:pt>
                <c:pt idx="1">
                  <c:v>78</c:v>
                </c:pt>
                <c:pt idx="2">
                  <c:v>66</c:v>
                </c:pt>
                <c:pt idx="3">
                  <c:v>84</c:v>
                </c:pt>
                <c:pt idx="4">
                  <c:v>57</c:v>
                </c:pt>
                <c:pt idx="5">
                  <c:v>71</c:v>
                </c:pt>
                <c:pt idx="6">
                  <c:v>62</c:v>
                </c:pt>
                <c:pt idx="7">
                  <c:v>85</c:v>
                </c:pt>
              </c:numCache>
            </c:numRef>
          </c:val>
        </c:ser>
        <c:ser>
          <c:idx val="1"/>
          <c:order val="1"/>
          <c:tx>
            <c:strRef>
              <c:f>Sheet1!$C$1</c:f>
              <c:strCache>
                <c:ptCount val="1"/>
                <c:pt idx="0">
                  <c:v>FY 11</c:v>
                </c:pt>
              </c:strCache>
            </c:strRef>
          </c:tx>
          <c:spPr>
            <a:solidFill>
              <a:srgbClr val="00B0F0"/>
            </a:solidFill>
          </c:spPr>
          <c:invertIfNegative val="0"/>
          <c:cat>
            <c:strRef>
              <c:f>Sheet1!$A$2:$A$9</c:f>
              <c:strCache>
                <c:ptCount val="8"/>
                <c:pt idx="0">
                  <c:v>Overall Rating</c:v>
                </c:pt>
                <c:pt idx="1">
                  <c:v>Nurse Communication</c:v>
                </c:pt>
                <c:pt idx="2">
                  <c:v>Response of Hosp Staff</c:v>
                </c:pt>
                <c:pt idx="3">
                  <c:v>Dr. Communication</c:v>
                </c:pt>
                <c:pt idx="4">
                  <c:v>Hospital Environment</c:v>
                </c:pt>
                <c:pt idx="5">
                  <c:v>Pain Management</c:v>
                </c:pt>
                <c:pt idx="6">
                  <c:v>Med Communication</c:v>
                </c:pt>
                <c:pt idx="7">
                  <c:v>Discharge Process</c:v>
                </c:pt>
              </c:strCache>
            </c:strRef>
          </c:cat>
          <c:val>
            <c:numRef>
              <c:f>Sheet1!$C$2:$C$9</c:f>
              <c:numCache>
                <c:formatCode>General</c:formatCode>
                <c:ptCount val="8"/>
                <c:pt idx="0">
                  <c:v>69</c:v>
                </c:pt>
                <c:pt idx="1">
                  <c:v>80</c:v>
                </c:pt>
                <c:pt idx="2">
                  <c:v>71</c:v>
                </c:pt>
                <c:pt idx="3">
                  <c:v>84</c:v>
                </c:pt>
                <c:pt idx="4">
                  <c:v>59</c:v>
                </c:pt>
                <c:pt idx="5">
                  <c:v>75</c:v>
                </c:pt>
                <c:pt idx="6">
                  <c:v>67</c:v>
                </c:pt>
                <c:pt idx="7">
                  <c:v>87</c:v>
                </c:pt>
              </c:numCache>
            </c:numRef>
          </c:val>
        </c:ser>
        <c:ser>
          <c:idx val="2"/>
          <c:order val="2"/>
          <c:tx>
            <c:strRef>
              <c:f>Sheet1!$D$1</c:f>
              <c:strCache>
                <c:ptCount val="1"/>
                <c:pt idx="0">
                  <c:v>FY 12</c:v>
                </c:pt>
              </c:strCache>
            </c:strRef>
          </c:tx>
          <c:spPr>
            <a:solidFill>
              <a:srgbClr val="7030A0"/>
            </a:solidFill>
          </c:spPr>
          <c:invertIfNegative val="0"/>
          <c:cat>
            <c:strRef>
              <c:f>Sheet1!$A$2:$A$9</c:f>
              <c:strCache>
                <c:ptCount val="8"/>
                <c:pt idx="0">
                  <c:v>Overall Rating</c:v>
                </c:pt>
                <c:pt idx="1">
                  <c:v>Nurse Communication</c:v>
                </c:pt>
                <c:pt idx="2">
                  <c:v>Response of Hosp Staff</c:v>
                </c:pt>
                <c:pt idx="3">
                  <c:v>Dr. Communication</c:v>
                </c:pt>
                <c:pt idx="4">
                  <c:v>Hospital Environment</c:v>
                </c:pt>
                <c:pt idx="5">
                  <c:v>Pain Management</c:v>
                </c:pt>
                <c:pt idx="6">
                  <c:v>Med Communication</c:v>
                </c:pt>
                <c:pt idx="7">
                  <c:v>Discharge Process</c:v>
                </c:pt>
              </c:strCache>
            </c:strRef>
          </c:cat>
          <c:val>
            <c:numRef>
              <c:f>Sheet1!$D$2:$D$9</c:f>
              <c:numCache>
                <c:formatCode>General</c:formatCode>
                <c:ptCount val="8"/>
                <c:pt idx="0">
                  <c:v>80</c:v>
                </c:pt>
                <c:pt idx="1">
                  <c:v>82</c:v>
                </c:pt>
                <c:pt idx="2">
                  <c:v>74</c:v>
                </c:pt>
                <c:pt idx="3">
                  <c:v>84</c:v>
                </c:pt>
                <c:pt idx="4">
                  <c:v>63</c:v>
                </c:pt>
                <c:pt idx="5">
                  <c:v>77</c:v>
                </c:pt>
                <c:pt idx="6">
                  <c:v>70</c:v>
                </c:pt>
                <c:pt idx="7">
                  <c:v>88</c:v>
                </c:pt>
              </c:numCache>
            </c:numRef>
          </c:val>
        </c:ser>
        <c:dLbls>
          <c:showLegendKey val="0"/>
          <c:showVal val="0"/>
          <c:showCatName val="0"/>
          <c:showSerName val="0"/>
          <c:showPercent val="0"/>
          <c:showBubbleSize val="0"/>
        </c:dLbls>
        <c:gapWidth val="150"/>
        <c:axId val="173962368"/>
        <c:axId val="173963904"/>
      </c:barChart>
      <c:catAx>
        <c:axId val="173962368"/>
        <c:scaling>
          <c:orientation val="minMax"/>
        </c:scaling>
        <c:delete val="0"/>
        <c:axPos val="b"/>
        <c:majorTickMark val="out"/>
        <c:minorTickMark val="none"/>
        <c:tickLblPos val="nextTo"/>
        <c:crossAx val="173963904"/>
        <c:crosses val="autoZero"/>
        <c:auto val="1"/>
        <c:lblAlgn val="ctr"/>
        <c:lblOffset val="100"/>
        <c:noMultiLvlLbl val="0"/>
      </c:catAx>
      <c:valAx>
        <c:axId val="173963904"/>
        <c:scaling>
          <c:orientation val="minMax"/>
        </c:scaling>
        <c:delete val="0"/>
        <c:axPos val="l"/>
        <c:majorGridlines/>
        <c:numFmt formatCode="General" sourceLinked="1"/>
        <c:majorTickMark val="out"/>
        <c:minorTickMark val="none"/>
        <c:tickLblPos val="nextTo"/>
        <c:crossAx val="173962368"/>
        <c:crosses val="autoZero"/>
        <c:crossBetween val="between"/>
      </c:valAx>
    </c:plotArea>
    <c:legend>
      <c:legendPos val="r"/>
      <c:layout>
        <c:manualLayout>
          <c:xMode val="edge"/>
          <c:yMode val="edge"/>
          <c:x val="0.86429671441672196"/>
          <c:y val="0.16997657729492674"/>
          <c:w val="0.13570324803149605"/>
          <c:h val="0.260204970472440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lvl1pPr defTabSz="260350">
              <a:defRPr sz="3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4022725" y="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lvl1pPr algn="r" defTabSz="260350">
              <a:defRPr sz="300">
                <a:latin typeface="Times New Roman" pitchFamily="18"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700088" y="850900"/>
            <a:ext cx="8502651" cy="4251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5386388"/>
            <a:ext cx="5683250" cy="510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1076960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b" anchorCtr="0" compatLnSpc="1">
            <a:prstTxWarp prst="textNoShape">
              <a:avLst/>
            </a:prstTxWarp>
          </a:bodyPr>
          <a:lstStyle>
            <a:lvl1pPr defTabSz="260350">
              <a:defRPr sz="3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4022725" y="1076960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b" anchorCtr="0" compatLnSpc="1">
            <a:prstTxWarp prst="textNoShape">
              <a:avLst/>
            </a:prstTxWarp>
          </a:bodyPr>
          <a:lstStyle>
            <a:lvl1pPr algn="r" defTabSz="260350">
              <a:defRPr sz="300">
                <a:latin typeface="Times New Roman" pitchFamily="18" charset="0"/>
              </a:defRPr>
            </a:lvl1pPr>
          </a:lstStyle>
          <a:p>
            <a:pPr>
              <a:defRPr/>
            </a:pPr>
            <a:fld id="{0738DC18-DC03-4861-8526-A47CB24E4BD2}" type="slidenum">
              <a:rPr lang="en-US"/>
              <a:pPr>
                <a:defRPr/>
              </a:pPr>
              <a:t>‹#›</a:t>
            </a:fld>
            <a:endParaRPr lang="en-US" dirty="0"/>
          </a:p>
        </p:txBody>
      </p:sp>
    </p:spTree>
    <p:extLst>
      <p:ext uri="{BB962C8B-B14F-4D97-AF65-F5344CB8AC3E}">
        <p14:creationId xmlns:p14="http://schemas.microsoft.com/office/powerpoint/2010/main" val="900598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260350">
              <a:defRPr>
                <a:solidFill>
                  <a:schemeClr val="tx1"/>
                </a:solidFill>
                <a:latin typeface="Arial" charset="0"/>
              </a:defRPr>
            </a:lvl1pPr>
            <a:lvl2pPr marL="742950" indent="-285750" defTabSz="260350">
              <a:defRPr>
                <a:solidFill>
                  <a:schemeClr val="tx1"/>
                </a:solidFill>
                <a:latin typeface="Arial" charset="0"/>
              </a:defRPr>
            </a:lvl2pPr>
            <a:lvl3pPr marL="1143000" indent="-228600" defTabSz="260350">
              <a:defRPr>
                <a:solidFill>
                  <a:schemeClr val="tx1"/>
                </a:solidFill>
                <a:latin typeface="Arial" charset="0"/>
              </a:defRPr>
            </a:lvl3pPr>
            <a:lvl4pPr marL="1600200" indent="-228600" defTabSz="260350">
              <a:defRPr>
                <a:solidFill>
                  <a:schemeClr val="tx1"/>
                </a:solidFill>
                <a:latin typeface="Arial" charset="0"/>
              </a:defRPr>
            </a:lvl4pPr>
            <a:lvl5pPr marL="2057400" indent="-228600" defTabSz="260350">
              <a:defRPr>
                <a:solidFill>
                  <a:schemeClr val="tx1"/>
                </a:solidFill>
                <a:latin typeface="Arial" charset="0"/>
              </a:defRPr>
            </a:lvl5pPr>
            <a:lvl6pPr marL="2514600" indent="-228600" defTabSz="260350" eaLnBrk="0" fontAlgn="base" hangingPunct="0">
              <a:spcBef>
                <a:spcPct val="0"/>
              </a:spcBef>
              <a:spcAft>
                <a:spcPct val="0"/>
              </a:spcAft>
              <a:defRPr>
                <a:solidFill>
                  <a:schemeClr val="tx1"/>
                </a:solidFill>
                <a:latin typeface="Arial" charset="0"/>
              </a:defRPr>
            </a:lvl6pPr>
            <a:lvl7pPr marL="2971800" indent="-228600" defTabSz="260350" eaLnBrk="0" fontAlgn="base" hangingPunct="0">
              <a:spcBef>
                <a:spcPct val="0"/>
              </a:spcBef>
              <a:spcAft>
                <a:spcPct val="0"/>
              </a:spcAft>
              <a:defRPr>
                <a:solidFill>
                  <a:schemeClr val="tx1"/>
                </a:solidFill>
                <a:latin typeface="Arial" charset="0"/>
              </a:defRPr>
            </a:lvl7pPr>
            <a:lvl8pPr marL="3429000" indent="-228600" defTabSz="260350" eaLnBrk="0" fontAlgn="base" hangingPunct="0">
              <a:spcBef>
                <a:spcPct val="0"/>
              </a:spcBef>
              <a:spcAft>
                <a:spcPct val="0"/>
              </a:spcAft>
              <a:defRPr>
                <a:solidFill>
                  <a:schemeClr val="tx1"/>
                </a:solidFill>
                <a:latin typeface="Arial" charset="0"/>
              </a:defRPr>
            </a:lvl8pPr>
            <a:lvl9pPr marL="3886200" indent="-228600" defTabSz="260350" eaLnBrk="0" fontAlgn="base" hangingPunct="0">
              <a:spcBef>
                <a:spcPct val="0"/>
              </a:spcBef>
              <a:spcAft>
                <a:spcPct val="0"/>
              </a:spcAft>
              <a:defRPr>
                <a:solidFill>
                  <a:schemeClr val="tx1"/>
                </a:solidFill>
                <a:latin typeface="Arial" charset="0"/>
              </a:defRPr>
            </a:lvl9pPr>
          </a:lstStyle>
          <a:p>
            <a:fld id="{69DDBACD-7EC3-4D34-B6CB-FC0CAA1F359F}" type="slidenum">
              <a:rPr lang="en-US" smtClean="0">
                <a:latin typeface="Times New Roman" pitchFamily="18" charset="0"/>
              </a:rPr>
              <a:pPr/>
              <a:t>1</a:t>
            </a:fld>
            <a:endParaRPr lang="en-US" dirty="0" smtClean="0">
              <a:latin typeface="Times New Roman"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6249988"/>
            <a:ext cx="34197925" cy="4311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1399838"/>
            <a:ext cx="28162250" cy="51403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E5D097-7892-454D-AA19-3D7A6D3EEBF8}" type="slidenum">
              <a:rPr lang="en-US"/>
              <a:pPr>
                <a:defRPr/>
              </a:pPr>
              <a:t>‹#›</a:t>
            </a:fld>
            <a:endParaRPr lang="en-US" dirty="0"/>
          </a:p>
        </p:txBody>
      </p:sp>
    </p:spTree>
    <p:extLst>
      <p:ext uri="{BB962C8B-B14F-4D97-AF65-F5344CB8AC3E}">
        <p14:creationId xmlns:p14="http://schemas.microsoft.com/office/powerpoint/2010/main" val="391411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70323C-6FD9-48D7-80A0-3CBE26C38F3D}" type="slidenum">
              <a:rPr lang="en-US"/>
              <a:pPr>
                <a:defRPr/>
              </a:pPr>
              <a:t>‹#›</a:t>
            </a:fld>
            <a:endParaRPr lang="en-US" dirty="0"/>
          </a:p>
        </p:txBody>
      </p:sp>
    </p:spTree>
    <p:extLst>
      <p:ext uri="{BB962C8B-B14F-4D97-AF65-F5344CB8AC3E}">
        <p14:creationId xmlns:p14="http://schemas.microsoft.com/office/powerpoint/2010/main" val="323714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075" y="1787525"/>
            <a:ext cx="8548688" cy="1609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838" y="1787525"/>
            <a:ext cx="25496837" cy="1609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574675-5E8C-4958-B6E4-64C4903FCE03}" type="slidenum">
              <a:rPr lang="en-US"/>
              <a:pPr>
                <a:defRPr/>
              </a:pPr>
              <a:t>‹#›</a:t>
            </a:fld>
            <a:endParaRPr lang="en-US" dirty="0"/>
          </a:p>
        </p:txBody>
      </p:sp>
    </p:spTree>
    <p:extLst>
      <p:ext uri="{BB962C8B-B14F-4D97-AF65-F5344CB8AC3E}">
        <p14:creationId xmlns:p14="http://schemas.microsoft.com/office/powerpoint/2010/main" val="300343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759F9F7-367C-416D-823A-84F0437BEDE5}" type="slidenum">
              <a:rPr lang="en-US"/>
              <a:pPr>
                <a:defRPr/>
              </a:pPr>
              <a:t>‹#›</a:t>
            </a:fld>
            <a:endParaRPr lang="en-US" dirty="0"/>
          </a:p>
        </p:txBody>
      </p:sp>
    </p:spTree>
    <p:extLst>
      <p:ext uri="{BB962C8B-B14F-4D97-AF65-F5344CB8AC3E}">
        <p14:creationId xmlns:p14="http://schemas.microsoft.com/office/powerpoint/2010/main" val="142542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2927013"/>
            <a:ext cx="34197925" cy="39957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8526463"/>
            <a:ext cx="34197925" cy="44005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604139-7A65-43FA-9832-9B0108814811}" type="slidenum">
              <a:rPr lang="en-US"/>
              <a:pPr>
                <a:defRPr/>
              </a:pPr>
              <a:t>‹#›</a:t>
            </a:fld>
            <a:endParaRPr lang="en-US" dirty="0"/>
          </a:p>
        </p:txBody>
      </p:sp>
    </p:spTree>
    <p:extLst>
      <p:ext uri="{BB962C8B-B14F-4D97-AF65-F5344CB8AC3E}">
        <p14:creationId xmlns:p14="http://schemas.microsoft.com/office/powerpoint/2010/main" val="185451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838" y="5811838"/>
            <a:ext cx="17022762" cy="12069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5811838"/>
            <a:ext cx="17022763" cy="12069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AB18DA9-A444-4171-9693-3233C14C3CB5}" type="slidenum">
              <a:rPr lang="en-US"/>
              <a:pPr>
                <a:defRPr/>
              </a:pPr>
              <a:t>‹#›</a:t>
            </a:fld>
            <a:endParaRPr lang="en-US" dirty="0"/>
          </a:p>
        </p:txBody>
      </p:sp>
    </p:spTree>
    <p:extLst>
      <p:ext uri="{BB962C8B-B14F-4D97-AF65-F5344CB8AC3E}">
        <p14:creationId xmlns:p14="http://schemas.microsoft.com/office/powerpoint/2010/main" val="180120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804863"/>
            <a:ext cx="36210875" cy="335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4503738"/>
            <a:ext cx="17776825" cy="1876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6380163"/>
            <a:ext cx="17776825" cy="11590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4503738"/>
            <a:ext cx="17784763" cy="1876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6380163"/>
            <a:ext cx="17784763" cy="11590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110D043-55C8-409F-87BB-AC57C6047976}" type="slidenum">
              <a:rPr lang="en-US"/>
              <a:pPr>
                <a:defRPr/>
              </a:pPr>
              <a:t>‹#›</a:t>
            </a:fld>
            <a:endParaRPr lang="en-US" dirty="0"/>
          </a:p>
        </p:txBody>
      </p:sp>
    </p:spTree>
    <p:extLst>
      <p:ext uri="{BB962C8B-B14F-4D97-AF65-F5344CB8AC3E}">
        <p14:creationId xmlns:p14="http://schemas.microsoft.com/office/powerpoint/2010/main" val="308913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70F0844-4C8C-4A79-AC6D-CBFFA78F64A3}" type="slidenum">
              <a:rPr lang="en-US"/>
              <a:pPr>
                <a:defRPr/>
              </a:pPr>
              <a:t>‹#›</a:t>
            </a:fld>
            <a:endParaRPr lang="en-US" dirty="0"/>
          </a:p>
        </p:txBody>
      </p:sp>
    </p:spTree>
    <p:extLst>
      <p:ext uri="{BB962C8B-B14F-4D97-AF65-F5344CB8AC3E}">
        <p14:creationId xmlns:p14="http://schemas.microsoft.com/office/powerpoint/2010/main" val="131376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7FED2B3-9618-4F66-8B2D-517BD45E05CC}" type="slidenum">
              <a:rPr lang="en-US"/>
              <a:pPr>
                <a:defRPr/>
              </a:pPr>
              <a:t>‹#›</a:t>
            </a:fld>
            <a:endParaRPr lang="en-US" dirty="0"/>
          </a:p>
        </p:txBody>
      </p:sp>
    </p:spTree>
    <p:extLst>
      <p:ext uri="{BB962C8B-B14F-4D97-AF65-F5344CB8AC3E}">
        <p14:creationId xmlns:p14="http://schemas.microsoft.com/office/powerpoint/2010/main" val="424721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801688"/>
            <a:ext cx="13236575" cy="34083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801688"/>
            <a:ext cx="22491700" cy="17168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4210050"/>
            <a:ext cx="13236575" cy="13760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BAB5D4-813F-47B2-A227-6DA689667FA0}" type="slidenum">
              <a:rPr lang="en-US"/>
              <a:pPr>
                <a:defRPr/>
              </a:pPr>
              <a:t>‹#›</a:t>
            </a:fld>
            <a:endParaRPr lang="en-US" dirty="0"/>
          </a:p>
        </p:txBody>
      </p:sp>
    </p:spTree>
    <p:extLst>
      <p:ext uri="{BB962C8B-B14F-4D97-AF65-F5344CB8AC3E}">
        <p14:creationId xmlns:p14="http://schemas.microsoft.com/office/powerpoint/2010/main" val="62112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14081125"/>
            <a:ext cx="24139525" cy="1663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1797050"/>
            <a:ext cx="24139525" cy="12069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886700" y="15744825"/>
            <a:ext cx="24139525" cy="2360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9042CF-DBF6-4F01-B34F-356B54CF7F11}" type="slidenum">
              <a:rPr lang="en-US"/>
              <a:pPr>
                <a:defRPr/>
              </a:pPr>
              <a:t>‹#›</a:t>
            </a:fld>
            <a:endParaRPr lang="en-US" dirty="0"/>
          </a:p>
        </p:txBody>
      </p:sp>
    </p:spTree>
    <p:extLst>
      <p:ext uri="{BB962C8B-B14F-4D97-AF65-F5344CB8AC3E}">
        <p14:creationId xmlns:p14="http://schemas.microsoft.com/office/powerpoint/2010/main" val="280108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7838" y="1787525"/>
            <a:ext cx="341979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17838" y="5811838"/>
            <a:ext cx="34197925" cy="1206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17838" y="18329275"/>
            <a:ext cx="83820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defTabSz="3448050">
              <a:defRPr sz="5300">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13746163" y="18329275"/>
            <a:ext cx="1274127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algn="ctr" defTabSz="3448050">
              <a:defRPr sz="5300">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28833763" y="18329275"/>
            <a:ext cx="83820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algn="r" defTabSz="3448050">
              <a:defRPr sz="5300">
                <a:latin typeface="+mn-lt"/>
              </a:defRPr>
            </a:lvl1pPr>
          </a:lstStyle>
          <a:p>
            <a:pPr>
              <a:defRPr/>
            </a:pPr>
            <a:fld id="{58A0FFA1-FE18-433E-83D1-272E7AE4C0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48050" rtl="0" eaLnBrk="0" fontAlgn="base" hangingPunct="0">
        <a:spcBef>
          <a:spcPct val="0"/>
        </a:spcBef>
        <a:spcAft>
          <a:spcPct val="0"/>
        </a:spcAft>
        <a:defRPr sz="16600">
          <a:solidFill>
            <a:schemeClr val="tx2"/>
          </a:solidFill>
          <a:latin typeface="+mj-lt"/>
          <a:ea typeface="+mj-ea"/>
          <a:cs typeface="+mj-cs"/>
        </a:defRPr>
      </a:lvl1pPr>
      <a:lvl2pPr algn="ctr" defTabSz="3448050" rtl="0" eaLnBrk="0" fontAlgn="base" hangingPunct="0">
        <a:spcBef>
          <a:spcPct val="0"/>
        </a:spcBef>
        <a:spcAft>
          <a:spcPct val="0"/>
        </a:spcAft>
        <a:defRPr sz="16600">
          <a:solidFill>
            <a:schemeClr val="tx2"/>
          </a:solidFill>
          <a:latin typeface="Times New Roman" pitchFamily="18" charset="0"/>
        </a:defRPr>
      </a:lvl2pPr>
      <a:lvl3pPr algn="ctr" defTabSz="3448050" rtl="0" eaLnBrk="0" fontAlgn="base" hangingPunct="0">
        <a:spcBef>
          <a:spcPct val="0"/>
        </a:spcBef>
        <a:spcAft>
          <a:spcPct val="0"/>
        </a:spcAft>
        <a:defRPr sz="16600">
          <a:solidFill>
            <a:schemeClr val="tx2"/>
          </a:solidFill>
          <a:latin typeface="Times New Roman" pitchFamily="18" charset="0"/>
        </a:defRPr>
      </a:lvl3pPr>
      <a:lvl4pPr algn="ctr" defTabSz="3448050" rtl="0" eaLnBrk="0" fontAlgn="base" hangingPunct="0">
        <a:spcBef>
          <a:spcPct val="0"/>
        </a:spcBef>
        <a:spcAft>
          <a:spcPct val="0"/>
        </a:spcAft>
        <a:defRPr sz="16600">
          <a:solidFill>
            <a:schemeClr val="tx2"/>
          </a:solidFill>
          <a:latin typeface="Times New Roman" pitchFamily="18" charset="0"/>
        </a:defRPr>
      </a:lvl4pPr>
      <a:lvl5pPr algn="ctr" defTabSz="3448050" rtl="0" eaLnBrk="0" fontAlgn="base" hangingPunct="0">
        <a:spcBef>
          <a:spcPct val="0"/>
        </a:spcBef>
        <a:spcAft>
          <a:spcPct val="0"/>
        </a:spcAft>
        <a:defRPr sz="16600">
          <a:solidFill>
            <a:schemeClr val="tx2"/>
          </a:solidFill>
          <a:latin typeface="Times New Roman" pitchFamily="18" charset="0"/>
        </a:defRPr>
      </a:lvl5pPr>
      <a:lvl6pPr marL="457200" algn="ctr" defTabSz="3448050" rtl="0" eaLnBrk="0" fontAlgn="base" hangingPunct="0">
        <a:spcBef>
          <a:spcPct val="0"/>
        </a:spcBef>
        <a:spcAft>
          <a:spcPct val="0"/>
        </a:spcAft>
        <a:defRPr sz="16600">
          <a:solidFill>
            <a:schemeClr val="tx2"/>
          </a:solidFill>
          <a:latin typeface="Times New Roman" pitchFamily="18" charset="0"/>
        </a:defRPr>
      </a:lvl6pPr>
      <a:lvl7pPr marL="914400" algn="ctr" defTabSz="3448050" rtl="0" eaLnBrk="0" fontAlgn="base" hangingPunct="0">
        <a:spcBef>
          <a:spcPct val="0"/>
        </a:spcBef>
        <a:spcAft>
          <a:spcPct val="0"/>
        </a:spcAft>
        <a:defRPr sz="16600">
          <a:solidFill>
            <a:schemeClr val="tx2"/>
          </a:solidFill>
          <a:latin typeface="Times New Roman" pitchFamily="18" charset="0"/>
        </a:defRPr>
      </a:lvl7pPr>
      <a:lvl8pPr marL="1371600" algn="ctr" defTabSz="3448050" rtl="0" eaLnBrk="0" fontAlgn="base" hangingPunct="0">
        <a:spcBef>
          <a:spcPct val="0"/>
        </a:spcBef>
        <a:spcAft>
          <a:spcPct val="0"/>
        </a:spcAft>
        <a:defRPr sz="16600">
          <a:solidFill>
            <a:schemeClr val="tx2"/>
          </a:solidFill>
          <a:latin typeface="Times New Roman" pitchFamily="18" charset="0"/>
        </a:defRPr>
      </a:lvl8pPr>
      <a:lvl9pPr marL="1828800" algn="ctr" defTabSz="3448050" rtl="0" eaLnBrk="0" fontAlgn="base" hangingPunct="0">
        <a:spcBef>
          <a:spcPct val="0"/>
        </a:spcBef>
        <a:spcAft>
          <a:spcPct val="0"/>
        </a:spcAft>
        <a:defRPr sz="16600">
          <a:solidFill>
            <a:schemeClr val="tx2"/>
          </a:solidFill>
          <a:latin typeface="Times New Roman" pitchFamily="18" charset="0"/>
        </a:defRPr>
      </a:lvl9pPr>
    </p:titleStyle>
    <p:bodyStyle>
      <a:lvl1pPr marL="1293813" indent="-1293813" algn="l" defTabSz="3448050" rtl="0" eaLnBrk="0" fontAlgn="base" hangingPunct="0">
        <a:spcBef>
          <a:spcPct val="20000"/>
        </a:spcBef>
        <a:spcAft>
          <a:spcPct val="0"/>
        </a:spcAft>
        <a:buChar char="•"/>
        <a:defRPr sz="12100">
          <a:solidFill>
            <a:schemeClr val="tx1"/>
          </a:solidFill>
          <a:latin typeface="+mn-lt"/>
          <a:ea typeface="+mn-ea"/>
          <a:cs typeface="+mn-cs"/>
        </a:defRPr>
      </a:lvl1pPr>
      <a:lvl2pPr marL="2801938" indent="-1077913" algn="l" defTabSz="3448050" rtl="0" eaLnBrk="0" fontAlgn="base" hangingPunct="0">
        <a:spcBef>
          <a:spcPct val="20000"/>
        </a:spcBef>
        <a:spcAft>
          <a:spcPct val="0"/>
        </a:spcAft>
        <a:buChar char="–"/>
        <a:defRPr sz="10600">
          <a:solidFill>
            <a:schemeClr val="tx1"/>
          </a:solidFill>
          <a:latin typeface="+mn-lt"/>
        </a:defRPr>
      </a:lvl2pPr>
      <a:lvl3pPr marL="4310063" indent="-862013" algn="l" defTabSz="3448050" rtl="0" eaLnBrk="0" fontAlgn="base" hangingPunct="0">
        <a:spcBef>
          <a:spcPct val="20000"/>
        </a:spcBef>
        <a:spcAft>
          <a:spcPct val="0"/>
        </a:spcAft>
        <a:buChar char="•"/>
        <a:defRPr sz="9100">
          <a:solidFill>
            <a:schemeClr val="tx1"/>
          </a:solidFill>
          <a:latin typeface="+mn-lt"/>
        </a:defRPr>
      </a:lvl3pPr>
      <a:lvl4pPr marL="6035675" indent="-863600" algn="l" defTabSz="3448050" rtl="0" eaLnBrk="0" fontAlgn="base" hangingPunct="0">
        <a:spcBef>
          <a:spcPct val="20000"/>
        </a:spcBef>
        <a:spcAft>
          <a:spcPct val="0"/>
        </a:spcAft>
        <a:buChar char="–"/>
        <a:defRPr sz="7500">
          <a:solidFill>
            <a:schemeClr val="tx1"/>
          </a:solidFill>
          <a:latin typeface="+mn-lt"/>
        </a:defRPr>
      </a:lvl4pPr>
      <a:lvl5pPr marL="7759700" indent="-862013" algn="l" defTabSz="3448050" rtl="0" eaLnBrk="0" fontAlgn="base" hangingPunct="0">
        <a:spcBef>
          <a:spcPct val="20000"/>
        </a:spcBef>
        <a:spcAft>
          <a:spcPct val="0"/>
        </a:spcAft>
        <a:buChar char="»"/>
        <a:defRPr sz="7500">
          <a:solidFill>
            <a:schemeClr val="tx1"/>
          </a:solidFill>
          <a:latin typeface="+mn-lt"/>
        </a:defRPr>
      </a:lvl5pPr>
      <a:lvl6pPr marL="8216900" indent="-862013" algn="l" defTabSz="3448050" rtl="0" eaLnBrk="0" fontAlgn="base" hangingPunct="0">
        <a:spcBef>
          <a:spcPct val="20000"/>
        </a:spcBef>
        <a:spcAft>
          <a:spcPct val="0"/>
        </a:spcAft>
        <a:buChar char="»"/>
        <a:defRPr sz="7500">
          <a:solidFill>
            <a:schemeClr val="tx1"/>
          </a:solidFill>
          <a:latin typeface="+mn-lt"/>
        </a:defRPr>
      </a:lvl6pPr>
      <a:lvl7pPr marL="8674100" indent="-862013" algn="l" defTabSz="3448050" rtl="0" eaLnBrk="0" fontAlgn="base" hangingPunct="0">
        <a:spcBef>
          <a:spcPct val="20000"/>
        </a:spcBef>
        <a:spcAft>
          <a:spcPct val="0"/>
        </a:spcAft>
        <a:buChar char="»"/>
        <a:defRPr sz="7500">
          <a:solidFill>
            <a:schemeClr val="tx1"/>
          </a:solidFill>
          <a:latin typeface="+mn-lt"/>
        </a:defRPr>
      </a:lvl7pPr>
      <a:lvl8pPr marL="9131300" indent="-862013" algn="l" defTabSz="3448050" rtl="0" eaLnBrk="0" fontAlgn="base" hangingPunct="0">
        <a:spcBef>
          <a:spcPct val="20000"/>
        </a:spcBef>
        <a:spcAft>
          <a:spcPct val="0"/>
        </a:spcAft>
        <a:buChar char="»"/>
        <a:defRPr sz="7500">
          <a:solidFill>
            <a:schemeClr val="tx1"/>
          </a:solidFill>
          <a:latin typeface="+mn-lt"/>
        </a:defRPr>
      </a:lvl8pPr>
      <a:lvl9pPr marL="9588500" indent="-862013" algn="l" defTabSz="3448050" rtl="0" eaLnBrk="0" fontAlgn="base" hangingPunct="0">
        <a:spcBef>
          <a:spcPct val="20000"/>
        </a:spcBef>
        <a:spcAft>
          <a:spcPct val="0"/>
        </a:spcAft>
        <a:buChar char="»"/>
        <a:defRPr sz="7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vmlDrawing" Target="../drawings/vmlDrawing1.vml"/><Relationship Id="rId16" Type="http://schemas.openxmlformats.org/officeDocument/2006/relationships/image" Target="../media/image12.jpeg"/><Relationship Id="rId1" Type="http://schemas.openxmlformats.org/officeDocument/2006/relationships/themeOverride" Target="../theme/themeOverride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chart" Target="../charts/chart1.xml"/><Relationship Id="rId10" Type="http://schemas.openxmlformats.org/officeDocument/2006/relationships/image" Target="../media/image7.png"/><Relationship Id="rId19"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5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6482" y="12596000"/>
            <a:ext cx="4235118" cy="5543869"/>
          </a:xfrm>
          <a:prstGeom prst="rect">
            <a:avLst/>
          </a:prstGeom>
          <a:ln w="28575">
            <a:solidFill>
              <a:schemeClr val="tx1"/>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3410" y="12596000"/>
            <a:ext cx="4268273" cy="5543869"/>
          </a:xfrm>
          <a:prstGeom prst="rect">
            <a:avLst/>
          </a:prstGeom>
          <a:ln w="28575">
            <a:solidFill>
              <a:schemeClr val="tx1"/>
            </a:solidFill>
          </a:ln>
        </p:spPr>
      </p:pic>
      <p:sp>
        <p:nvSpPr>
          <p:cNvPr id="2053" name="Text Box 538"/>
          <p:cNvSpPr txBox="1">
            <a:spLocks noChangeArrowheads="1"/>
          </p:cNvSpPr>
          <p:nvPr/>
        </p:nvSpPr>
        <p:spPr bwMode="auto">
          <a:xfrm>
            <a:off x="32661564" y="19661188"/>
            <a:ext cx="71447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dirty="0"/>
              <a:t>Poster printed </a:t>
            </a:r>
            <a:r>
              <a:rPr lang="en-US" sz="1200" dirty="0" smtClean="0"/>
              <a:t>by Visual </a:t>
            </a:r>
            <a:r>
              <a:rPr lang="en-US" sz="1200" dirty="0"/>
              <a:t>Presentation Technology Services, Christiana Care Health </a:t>
            </a:r>
            <a:r>
              <a:rPr lang="en-US" sz="1200" dirty="0" smtClean="0"/>
              <a:t>Services 20120601</a:t>
            </a:r>
            <a:endParaRPr lang="en-US" sz="1200" dirty="0"/>
          </a:p>
        </p:txBody>
      </p:sp>
      <p:sp>
        <p:nvSpPr>
          <p:cNvPr id="33" name="TextBox 32"/>
          <p:cNvSpPr txBox="1"/>
          <p:nvPr/>
        </p:nvSpPr>
        <p:spPr>
          <a:xfrm>
            <a:off x="7924799" y="4413637"/>
            <a:ext cx="7985269" cy="5801588"/>
          </a:xfrm>
          <a:prstGeom prst="rect">
            <a:avLst/>
          </a:prstGeom>
          <a:noFill/>
        </p:spPr>
        <p:txBody>
          <a:bodyPr wrap="square" rtlCol="0">
            <a:spAutoFit/>
          </a:bodyPr>
          <a:lstStyle/>
          <a:p>
            <a:pPr lvl="0" algn="ctr">
              <a:spcBef>
                <a:spcPts val="575"/>
              </a:spcBef>
              <a:spcAft>
                <a:spcPts val="600"/>
              </a:spcAft>
              <a:defRPr/>
            </a:pPr>
            <a:r>
              <a:rPr lang="en-US" sz="2400" b="1" dirty="0">
                <a:solidFill>
                  <a:srgbClr val="0000FF"/>
                </a:solidFill>
                <a:latin typeface="Arial"/>
                <a:ea typeface="Times New Roman"/>
                <a:cs typeface="Times New Roman"/>
              </a:rPr>
              <a:t>Bedside Shift Report </a:t>
            </a:r>
            <a:endParaRPr lang="en-US" sz="2400" kern="0" dirty="0">
              <a:solidFill>
                <a:srgbClr val="0000FF"/>
              </a:solidFill>
              <a:latin typeface="Times New Roman"/>
              <a:ea typeface="Times New Roman"/>
            </a:endParaRPr>
          </a:p>
          <a:p>
            <a:pPr marL="228600" lvl="0">
              <a:spcBef>
                <a:spcPts val="0"/>
              </a:spcBef>
              <a:spcAft>
                <a:spcPts val="0"/>
              </a:spcAft>
              <a:defRPr/>
            </a:pPr>
            <a:r>
              <a:rPr lang="en-US" dirty="0">
                <a:solidFill>
                  <a:srgbClr val="000000"/>
                </a:solidFill>
                <a:latin typeface="Arial"/>
                <a:ea typeface="Calibri"/>
                <a:cs typeface="Times New Roman"/>
              </a:rPr>
              <a:t>March </a:t>
            </a:r>
            <a:r>
              <a:rPr lang="en-US" dirty="0" smtClean="0">
                <a:solidFill>
                  <a:srgbClr val="000000"/>
                </a:solidFill>
                <a:latin typeface="Arial"/>
                <a:ea typeface="Calibri"/>
                <a:cs typeface="Times New Roman"/>
              </a:rPr>
              <a:t>2011- All </a:t>
            </a:r>
            <a:r>
              <a:rPr lang="en-US" dirty="0">
                <a:solidFill>
                  <a:srgbClr val="000000"/>
                </a:solidFill>
                <a:latin typeface="Arial"/>
                <a:ea typeface="Calibri"/>
                <a:cs typeface="Times New Roman"/>
              </a:rPr>
              <a:t>inpatient units were conducting </a:t>
            </a:r>
            <a:r>
              <a:rPr lang="en-US" dirty="0" smtClean="0">
                <a:solidFill>
                  <a:srgbClr val="000000"/>
                </a:solidFill>
                <a:latin typeface="Arial"/>
                <a:ea typeface="Calibri"/>
                <a:cs typeface="Times New Roman"/>
              </a:rPr>
              <a:t>shift </a:t>
            </a:r>
            <a:r>
              <a:rPr lang="en-US" dirty="0">
                <a:solidFill>
                  <a:srgbClr val="000000"/>
                </a:solidFill>
                <a:latin typeface="Arial"/>
                <a:ea typeface="Calibri"/>
                <a:cs typeface="Times New Roman"/>
              </a:rPr>
              <a:t>report at the bedside </a:t>
            </a:r>
            <a:r>
              <a:rPr lang="en-US" dirty="0" smtClean="0">
                <a:solidFill>
                  <a:srgbClr val="000000"/>
                </a:solidFill>
                <a:latin typeface="Arial"/>
                <a:ea typeface="Calibri"/>
                <a:cs typeface="Times New Roman"/>
              </a:rPr>
              <a:t>including  patients/families </a:t>
            </a:r>
            <a:endParaRPr lang="en-US" sz="1100" b="1" kern="0" dirty="0" smtClean="0">
              <a:solidFill>
                <a:sysClr val="windowText" lastClr="000000"/>
              </a:solidFill>
              <a:latin typeface="Calibri"/>
              <a:ea typeface="Calibri"/>
              <a:cs typeface="Times New Roman"/>
            </a:endParaRPr>
          </a:p>
          <a:p>
            <a:pPr marL="228600" lvl="0">
              <a:spcBef>
                <a:spcPts val="0"/>
              </a:spcBef>
              <a:spcAft>
                <a:spcPts val="0"/>
              </a:spcAft>
              <a:defRPr/>
            </a:pPr>
            <a:r>
              <a:rPr lang="en-US" dirty="0" smtClean="0">
                <a:solidFill>
                  <a:srgbClr val="000000"/>
                </a:solidFill>
                <a:latin typeface="Arial"/>
                <a:ea typeface="Calibri"/>
                <a:cs typeface="Times New Roman"/>
              </a:rPr>
              <a:t>June 2011- Evaluation of BSR with </a:t>
            </a:r>
            <a:r>
              <a:rPr lang="en-US" b="1" dirty="0" smtClean="0">
                <a:solidFill>
                  <a:srgbClr val="000000"/>
                </a:solidFill>
                <a:latin typeface="Arial"/>
                <a:ea typeface="Calibri"/>
                <a:cs typeface="Times New Roman"/>
              </a:rPr>
              <a:t>77%</a:t>
            </a:r>
            <a:r>
              <a:rPr lang="en-US" dirty="0" smtClean="0">
                <a:solidFill>
                  <a:srgbClr val="000000"/>
                </a:solidFill>
                <a:latin typeface="Arial"/>
                <a:ea typeface="Calibri"/>
                <a:cs typeface="Times New Roman"/>
              </a:rPr>
              <a:t> of Wilmington Hospital nurses was completed </a:t>
            </a:r>
            <a:endParaRPr lang="en-US" sz="1100" kern="0" dirty="0" smtClean="0">
              <a:solidFill>
                <a:sysClr val="windowText" lastClr="000000"/>
              </a:solidFill>
              <a:latin typeface="Calibri"/>
              <a:ea typeface="Calibri"/>
              <a:cs typeface="Times New Roman"/>
            </a:endParaRPr>
          </a:p>
          <a:p>
            <a:pPr marL="742950" lvl="1" indent="-285750">
              <a:spcBef>
                <a:spcPts val="0"/>
              </a:spcBef>
              <a:spcAft>
                <a:spcPts val="0"/>
              </a:spcAft>
              <a:buFont typeface="Arial"/>
              <a:buChar char="•"/>
              <a:tabLst>
                <a:tab pos="914400" algn="l"/>
              </a:tabLst>
              <a:defRPr/>
            </a:pPr>
            <a:r>
              <a:rPr lang="en-US" dirty="0" smtClean="0">
                <a:solidFill>
                  <a:srgbClr val="000000"/>
                </a:solidFill>
                <a:latin typeface="Arial"/>
                <a:ea typeface="Times New Roman"/>
                <a:cs typeface="Times New Roman"/>
              </a:rPr>
              <a:t>Live bedside peer evaluation performed with patient</a:t>
            </a:r>
            <a:r>
              <a:rPr lang="en-US" i="1" dirty="0" smtClean="0">
                <a:solidFill>
                  <a:srgbClr val="000000"/>
                </a:solidFill>
                <a:latin typeface="Arial"/>
                <a:ea typeface="Times New Roman"/>
                <a:cs typeface="Times New Roman"/>
              </a:rPr>
              <a:t> </a:t>
            </a:r>
            <a:r>
              <a:rPr lang="en-US" dirty="0" smtClean="0">
                <a:solidFill>
                  <a:srgbClr val="000000"/>
                </a:solidFill>
                <a:latin typeface="Arial"/>
                <a:ea typeface="Times New Roman"/>
                <a:cs typeface="Times New Roman"/>
              </a:rPr>
              <a:t>and/or family participation.</a:t>
            </a:r>
            <a:endParaRPr lang="en-US" sz="1200" kern="0" dirty="0" smtClean="0">
              <a:solidFill>
                <a:sysClr val="windowText" lastClr="000000"/>
              </a:solidFill>
              <a:latin typeface="Times New Roman"/>
              <a:ea typeface="Times New Roman"/>
              <a:cs typeface="Times New Roman"/>
            </a:endParaRPr>
          </a:p>
          <a:p>
            <a:pPr marL="742950" lvl="1" indent="-285750">
              <a:spcBef>
                <a:spcPts val="0"/>
              </a:spcBef>
              <a:spcAft>
                <a:spcPts val="0"/>
              </a:spcAft>
              <a:buFont typeface="Arial"/>
              <a:buChar char="•"/>
              <a:tabLst>
                <a:tab pos="914400" algn="l"/>
              </a:tabLst>
              <a:defRPr/>
            </a:pPr>
            <a:r>
              <a:rPr lang="en-US" dirty="0" smtClean="0">
                <a:solidFill>
                  <a:srgbClr val="000000"/>
                </a:solidFill>
                <a:latin typeface="Arial"/>
                <a:ea typeface="Times New Roman"/>
                <a:cs typeface="Times New Roman"/>
              </a:rPr>
              <a:t>Findings </a:t>
            </a:r>
            <a:r>
              <a:rPr lang="en-US" dirty="0">
                <a:solidFill>
                  <a:srgbClr val="000000"/>
                </a:solidFill>
                <a:latin typeface="Arial"/>
                <a:ea typeface="Times New Roman"/>
                <a:cs typeface="Times New Roman"/>
              </a:rPr>
              <a:t>presented to nursing leadership and staff nurses</a:t>
            </a:r>
          </a:p>
          <a:p>
            <a:pPr lvl="0">
              <a:spcBef>
                <a:spcPts val="0"/>
              </a:spcBef>
              <a:spcAft>
                <a:spcPts val="0"/>
              </a:spcAft>
              <a:defRPr/>
            </a:pPr>
            <a:r>
              <a:rPr lang="en-US" b="1" dirty="0">
                <a:solidFill>
                  <a:srgbClr val="000000"/>
                </a:solidFill>
              </a:rPr>
              <a:t>    Benefits:</a:t>
            </a:r>
          </a:p>
          <a:p>
            <a:pPr marL="742950" lvl="1" indent="-285750">
              <a:spcBef>
                <a:spcPts val="0"/>
              </a:spcBef>
              <a:spcAft>
                <a:spcPts val="0"/>
              </a:spcAft>
              <a:buFont typeface="Arial" pitchFamily="34" charset="0"/>
              <a:buChar char="•"/>
              <a:defRPr/>
            </a:pPr>
            <a:r>
              <a:rPr lang="en-US" dirty="0">
                <a:solidFill>
                  <a:srgbClr val="000000"/>
                </a:solidFill>
              </a:rPr>
              <a:t>BSR moves communication to the point of care at the bedside</a:t>
            </a:r>
          </a:p>
          <a:p>
            <a:pPr marL="742950" lvl="1" indent="-285750">
              <a:spcBef>
                <a:spcPts val="0"/>
              </a:spcBef>
              <a:spcAft>
                <a:spcPts val="0"/>
              </a:spcAft>
              <a:buFont typeface="Arial" pitchFamily="34" charset="0"/>
              <a:buChar char="•"/>
              <a:defRPr/>
            </a:pPr>
            <a:r>
              <a:rPr lang="en-US" dirty="0">
                <a:solidFill>
                  <a:srgbClr val="000000"/>
                </a:solidFill>
              </a:rPr>
              <a:t>BSR provides a real-time picture for the oncoming nurse “worth a thousand words”</a:t>
            </a:r>
          </a:p>
          <a:p>
            <a:pPr marL="742950" lvl="1" indent="-285750">
              <a:spcBef>
                <a:spcPts val="0"/>
              </a:spcBef>
              <a:spcAft>
                <a:spcPts val="0"/>
              </a:spcAft>
              <a:buFont typeface="Arial" pitchFamily="34" charset="0"/>
              <a:buChar char="•"/>
              <a:defRPr/>
            </a:pPr>
            <a:r>
              <a:rPr lang="en-US" dirty="0">
                <a:solidFill>
                  <a:srgbClr val="000000"/>
                </a:solidFill>
              </a:rPr>
              <a:t>BSR is a mechanism to include patients and families in the plan of care through the provision of timely and relevant information</a:t>
            </a:r>
          </a:p>
          <a:p>
            <a:pPr marL="0" lvl="1">
              <a:spcBef>
                <a:spcPts val="0"/>
              </a:spcBef>
              <a:spcAft>
                <a:spcPts val="0"/>
              </a:spcAft>
              <a:defRPr/>
            </a:pPr>
            <a:r>
              <a:rPr lang="en-US" b="1" dirty="0">
                <a:solidFill>
                  <a:srgbClr val="000000"/>
                </a:solidFill>
              </a:rPr>
              <a:t>    Opportunities:</a:t>
            </a:r>
          </a:p>
          <a:p>
            <a:pPr marL="742950" lvl="1" indent="-285750">
              <a:spcBef>
                <a:spcPts val="0"/>
              </a:spcBef>
              <a:spcAft>
                <a:spcPts val="0"/>
              </a:spcAft>
              <a:buFont typeface="Arial" pitchFamily="34" charset="0"/>
              <a:buChar char="•"/>
              <a:defRPr/>
            </a:pPr>
            <a:r>
              <a:rPr lang="en-US" dirty="0">
                <a:solidFill>
                  <a:srgbClr val="000000"/>
                </a:solidFill>
              </a:rPr>
              <a:t>Develop standardized, consistent format for BSR and expectations among all units</a:t>
            </a:r>
          </a:p>
          <a:p>
            <a:pPr marL="742950" lvl="1" indent="-285750">
              <a:spcBef>
                <a:spcPts val="0"/>
              </a:spcBef>
              <a:spcAft>
                <a:spcPts val="0"/>
              </a:spcAft>
              <a:buFont typeface="Arial" pitchFamily="34" charset="0"/>
              <a:buChar char="•"/>
              <a:defRPr/>
            </a:pPr>
            <a:r>
              <a:rPr lang="en-US" dirty="0">
                <a:solidFill>
                  <a:srgbClr val="000000"/>
                </a:solidFill>
              </a:rPr>
              <a:t>Provide algorithm to manage exceptions</a:t>
            </a:r>
          </a:p>
          <a:p>
            <a:pPr marL="742950" lvl="1" indent="-285750">
              <a:spcBef>
                <a:spcPts val="0"/>
              </a:spcBef>
              <a:spcAft>
                <a:spcPts val="0"/>
              </a:spcAft>
              <a:buFont typeface="Arial" pitchFamily="34" charset="0"/>
              <a:buChar char="•"/>
              <a:defRPr/>
            </a:pPr>
            <a:r>
              <a:rPr lang="en-US" dirty="0">
                <a:solidFill>
                  <a:srgbClr val="000000"/>
                </a:solidFill>
              </a:rPr>
              <a:t>Increase communication skills and comfort level between nurses and patients/ families</a:t>
            </a:r>
          </a:p>
        </p:txBody>
      </p:sp>
      <p:sp>
        <p:nvSpPr>
          <p:cNvPr id="4" name="TextBox 3"/>
          <p:cNvSpPr txBox="1"/>
          <p:nvPr/>
        </p:nvSpPr>
        <p:spPr>
          <a:xfrm>
            <a:off x="24245729" y="4513795"/>
            <a:ext cx="8181340" cy="2831544"/>
          </a:xfrm>
          <a:prstGeom prst="rect">
            <a:avLst/>
          </a:prstGeom>
          <a:noFill/>
        </p:spPr>
        <p:txBody>
          <a:bodyPr wrap="square" rtlCol="0">
            <a:spAutoFit/>
          </a:bodyPr>
          <a:lstStyle/>
          <a:p>
            <a:pPr algn="ctr"/>
            <a:r>
              <a:rPr lang="en-US" sz="2400" b="1" dirty="0" smtClean="0">
                <a:solidFill>
                  <a:srgbClr val="7030A0"/>
                </a:solidFill>
              </a:rPr>
              <a:t>       SharePoint  </a:t>
            </a:r>
            <a:r>
              <a:rPr lang="en-US" sz="2400" dirty="0" smtClean="0">
                <a:solidFill>
                  <a:srgbClr val="7030A0"/>
                </a:solidFill>
              </a:rPr>
              <a:t> </a:t>
            </a:r>
            <a:r>
              <a:rPr lang="en-US" dirty="0"/>
              <a:t>	</a:t>
            </a:r>
          </a:p>
          <a:p>
            <a:endParaRPr lang="en-US" sz="1000" dirty="0"/>
          </a:p>
          <a:p>
            <a:pPr algn="ctr"/>
            <a:r>
              <a:rPr lang="en-US" dirty="0"/>
              <a:t>A PFCC web based tool to serve as a reference for staff</a:t>
            </a:r>
          </a:p>
          <a:p>
            <a:pPr marL="285750" indent="-285750">
              <a:buFont typeface="Arial" pitchFamily="34" charset="0"/>
              <a:buChar char="•"/>
            </a:pPr>
            <a:r>
              <a:rPr lang="en-US" dirty="0"/>
              <a:t>Through expert consultation achieved an attractive, readable, organized electronic resource that is readily accessible to all staff</a:t>
            </a:r>
          </a:p>
          <a:p>
            <a:pPr marL="285750" indent="-285750">
              <a:buFont typeface="Arial" pitchFamily="34" charset="0"/>
              <a:buChar char="•"/>
            </a:pPr>
            <a:r>
              <a:rPr lang="en-US" dirty="0"/>
              <a:t>Introduces &amp; describes patient and family centered practices &amp; behaviors</a:t>
            </a:r>
          </a:p>
          <a:p>
            <a:pPr marL="285750" indent="-285750">
              <a:buFont typeface="Arial" pitchFamily="34" charset="0"/>
              <a:buChar char="•"/>
            </a:pPr>
            <a:r>
              <a:rPr lang="en-US" dirty="0"/>
              <a:t>Organized into ‘toolkits’ with simple step by step instructions backed by evidence, research &amp; hands on experience</a:t>
            </a:r>
          </a:p>
          <a:p>
            <a:pPr marL="285750" indent="-285750">
              <a:buFont typeface="Arial" pitchFamily="34" charset="0"/>
              <a:buChar char="•"/>
            </a:pPr>
            <a:r>
              <a:rPr lang="en-US" dirty="0"/>
              <a:t>Challenge remains to keep the site updated &amp; fresh</a:t>
            </a:r>
          </a:p>
          <a:p>
            <a:pPr marL="285750" indent="-285750">
              <a:buFont typeface="Arial" pitchFamily="34" charset="0"/>
              <a:buChar char="•"/>
            </a:pPr>
            <a:r>
              <a:rPr lang="en-US" dirty="0"/>
              <a:t>Path forward includes adding links to other resources</a:t>
            </a:r>
          </a:p>
        </p:txBody>
      </p:sp>
      <p:sp>
        <p:nvSpPr>
          <p:cNvPr id="7" name="Rounded Rectangle 6"/>
          <p:cNvSpPr/>
          <p:nvPr/>
        </p:nvSpPr>
        <p:spPr bwMode="auto">
          <a:xfrm>
            <a:off x="13423156" y="3443073"/>
            <a:ext cx="14419229" cy="924357"/>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006A00"/>
                </a:solidFill>
                <a:effectLst/>
                <a:latin typeface="Arial" charset="0"/>
              </a:rPr>
              <a:t>Patient and Family Centered Care Practices</a:t>
            </a:r>
          </a:p>
        </p:txBody>
      </p:sp>
      <p:pic>
        <p:nvPicPr>
          <p:cNvPr id="2081"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8333" y="3947058"/>
            <a:ext cx="14287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51477" y="386025"/>
            <a:ext cx="4364949" cy="269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044829" y="12703885"/>
            <a:ext cx="6881972" cy="5447645"/>
          </a:xfrm>
          <a:prstGeom prst="rect">
            <a:avLst/>
          </a:prstGeom>
          <a:ln w="76200" cmpd="sng">
            <a:solidFill>
              <a:srgbClr val="009900"/>
            </a:solidFill>
            <a:miter lim="800000"/>
          </a:ln>
        </p:spPr>
        <p:txBody>
          <a:bodyPr wrap="square">
            <a:spAutoFit/>
          </a:bodyPr>
          <a:lstStyle/>
          <a:p>
            <a:pPr algn="ctr"/>
            <a:r>
              <a:rPr lang="en-US" sz="2400" b="1" dirty="0">
                <a:solidFill>
                  <a:srgbClr val="FF0066"/>
                </a:solidFill>
              </a:rPr>
              <a:t>Nurse Manager </a:t>
            </a:r>
            <a:r>
              <a:rPr lang="en-US" sz="2400" b="1" dirty="0" smtClean="0">
                <a:solidFill>
                  <a:srgbClr val="FF0066"/>
                </a:solidFill>
              </a:rPr>
              <a:t>Rounds</a:t>
            </a:r>
          </a:p>
          <a:p>
            <a:pPr algn="ctr"/>
            <a:endParaRPr lang="en-US" b="1" dirty="0">
              <a:solidFill>
                <a:srgbClr val="FF0066"/>
              </a:solidFill>
            </a:endParaRPr>
          </a:p>
          <a:p>
            <a:pPr marL="285750" indent="-285750">
              <a:buFont typeface="Arial" pitchFamily="34" charset="0"/>
              <a:buChar char="•"/>
            </a:pPr>
            <a:r>
              <a:rPr lang="en-US" dirty="0" smtClean="0"/>
              <a:t>Nurse managers meet with patients/families daily </a:t>
            </a:r>
          </a:p>
          <a:p>
            <a:pPr marL="285750" indent="-285750">
              <a:buFont typeface="Arial" pitchFamily="34" charset="0"/>
              <a:buChar char="•"/>
            </a:pPr>
            <a:r>
              <a:rPr lang="en-US" dirty="0" smtClean="0"/>
              <a:t>Identify </a:t>
            </a:r>
            <a:r>
              <a:rPr lang="en-US" dirty="0"/>
              <a:t>&amp; address concerns</a:t>
            </a:r>
          </a:p>
          <a:p>
            <a:pPr marL="285750" indent="-285750">
              <a:buFont typeface="Arial" pitchFamily="34" charset="0"/>
              <a:buChar char="•"/>
            </a:pPr>
            <a:r>
              <a:rPr lang="en-US" dirty="0"/>
              <a:t>Validate quality of care given</a:t>
            </a:r>
          </a:p>
          <a:p>
            <a:pPr marL="285750" indent="-285750">
              <a:buFont typeface="Arial" pitchFamily="34" charset="0"/>
              <a:buChar char="•"/>
            </a:pPr>
            <a:r>
              <a:rPr lang="en-US" dirty="0"/>
              <a:t>Recognize staff for service excellence experienced by the patient </a:t>
            </a:r>
          </a:p>
          <a:p>
            <a:r>
              <a:rPr lang="en-US" dirty="0"/>
              <a:t> </a:t>
            </a:r>
          </a:p>
          <a:p>
            <a:r>
              <a:rPr lang="en-US" u="sng" dirty="0"/>
              <a:t>Qualitative Impact</a:t>
            </a:r>
            <a:r>
              <a:rPr lang="en-US" dirty="0"/>
              <a:t>:</a:t>
            </a:r>
          </a:p>
          <a:p>
            <a:pPr marL="285750" indent="-285750">
              <a:buFont typeface="Arial" pitchFamily="34" charset="0"/>
              <a:buChar char="•"/>
            </a:pPr>
            <a:r>
              <a:rPr lang="en-US" dirty="0"/>
              <a:t>In a culture of rotating nurses and doctors, the nurse manager can provide a consistent face for the patients and their families.</a:t>
            </a:r>
          </a:p>
          <a:p>
            <a:pPr marL="285750" indent="-285750">
              <a:buFont typeface="Arial" pitchFamily="34" charset="0"/>
              <a:buChar char="•"/>
            </a:pPr>
            <a:r>
              <a:rPr lang="en-US" dirty="0"/>
              <a:t>Nurse Managers who engage in this practice self-report that they have a better handle on what is going on in their areas.</a:t>
            </a:r>
          </a:p>
          <a:p>
            <a:pPr marL="285750" indent="-285750">
              <a:buFont typeface="Arial" pitchFamily="34" charset="0"/>
              <a:buChar char="•"/>
            </a:pPr>
            <a:r>
              <a:rPr lang="en-US" dirty="0"/>
              <a:t>“I can look at the chart and see the numbers, but the best way for me to do it (know we are providing the safe, quality care) is to look at the patient.”</a:t>
            </a:r>
          </a:p>
          <a:p>
            <a:pPr marL="285750" indent="-285750">
              <a:buFont typeface="Arial" pitchFamily="34" charset="0"/>
              <a:buChar char="•"/>
            </a:pPr>
            <a:r>
              <a:rPr lang="en-US" dirty="0"/>
              <a:t>“Nurse manager rounds is a method of validating safety and quality from our most reliable source: the patient”</a:t>
            </a:r>
          </a:p>
          <a:p>
            <a:endParaRPr lang="en-US" dirty="0"/>
          </a:p>
        </p:txBody>
      </p:sp>
      <p:grpSp>
        <p:nvGrpSpPr>
          <p:cNvPr id="12" name="Group 11"/>
          <p:cNvGrpSpPr/>
          <p:nvPr/>
        </p:nvGrpSpPr>
        <p:grpSpPr>
          <a:xfrm>
            <a:off x="17044828" y="4829272"/>
            <a:ext cx="6858001" cy="7472654"/>
            <a:chOff x="17502028" y="4908496"/>
            <a:chExt cx="5943600" cy="7195922"/>
          </a:xfrm>
        </p:grpSpPr>
        <p:sp>
          <p:nvSpPr>
            <p:cNvPr id="10" name="Rectangle 9"/>
            <p:cNvSpPr/>
            <p:nvPr/>
          </p:nvSpPr>
          <p:spPr bwMode="auto">
            <a:xfrm>
              <a:off x="17502028" y="4908496"/>
              <a:ext cx="5943600" cy="7195922"/>
            </a:xfrm>
            <a:prstGeom prst="rect">
              <a:avLst/>
            </a:prstGeom>
            <a:solidFill>
              <a:srgbClr val="EFE5F7"/>
            </a:solidFill>
            <a:ln w="76200" cap="flat" cmpd="sng" algn="ctr">
              <a:solidFill>
                <a:srgbClr val="009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400" b="1" dirty="0">
                  <a:solidFill>
                    <a:srgbClr val="009000"/>
                  </a:solidFill>
                  <a:latin typeface="Arial"/>
                </a:rPr>
                <a:t>Patient and Family </a:t>
              </a:r>
              <a:r>
                <a:rPr lang="en-US" sz="2400" b="1" dirty="0" smtClean="0">
                  <a:solidFill>
                    <a:srgbClr val="009000"/>
                  </a:solidFill>
                  <a:latin typeface="Arial"/>
                </a:rPr>
                <a:t>Advisory Council</a:t>
              </a:r>
            </a:p>
            <a:p>
              <a:pPr algn="ctr"/>
              <a:endParaRPr lang="en-US" b="1" dirty="0">
                <a:solidFill>
                  <a:srgbClr val="009000"/>
                </a:solidFill>
                <a:latin typeface="Arial"/>
              </a:endParaRPr>
            </a:p>
            <a:p>
              <a:pPr>
                <a:buSzPts val="1800"/>
                <a:buFont typeface="Arial"/>
                <a:buChar char="•"/>
              </a:pPr>
              <a:r>
                <a:rPr lang="en-US" dirty="0" smtClean="0">
                  <a:solidFill>
                    <a:srgbClr val="000000"/>
                  </a:solidFill>
                  <a:latin typeface="Arial"/>
                </a:rPr>
                <a:t>   Fall 2008- First </a:t>
              </a:r>
              <a:r>
                <a:rPr lang="en-US" dirty="0">
                  <a:solidFill>
                    <a:srgbClr val="000000"/>
                  </a:solidFill>
                  <a:latin typeface="Arial"/>
                </a:rPr>
                <a:t>advisor joined One </a:t>
              </a:r>
              <a:r>
                <a:rPr lang="en-US" dirty="0" smtClean="0">
                  <a:solidFill>
                    <a:srgbClr val="000000"/>
                  </a:solidFill>
                  <a:latin typeface="Arial"/>
                </a:rPr>
                <a:t>Voice, </a:t>
              </a:r>
              <a:r>
                <a:rPr lang="en-US" dirty="0">
                  <a:solidFill>
                    <a:srgbClr val="000000"/>
                  </a:solidFill>
                  <a:latin typeface="Arial"/>
                </a:rPr>
                <a:t>helping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us to prioritize </a:t>
              </a:r>
              <a:r>
                <a:rPr lang="en-US" dirty="0">
                  <a:solidFill>
                    <a:srgbClr val="000000"/>
                  </a:solidFill>
                  <a:latin typeface="Arial"/>
                </a:rPr>
                <a:t>our work.</a:t>
              </a:r>
            </a:p>
            <a:p>
              <a:pPr>
                <a:buSzPts val="1800"/>
                <a:buFont typeface="Arial"/>
                <a:buChar char="•"/>
              </a:pPr>
              <a:r>
                <a:rPr lang="en-US" dirty="0" smtClean="0">
                  <a:solidFill>
                    <a:srgbClr val="000000"/>
                  </a:solidFill>
                  <a:latin typeface="Arial"/>
                </a:rPr>
                <a:t>   October </a:t>
              </a:r>
              <a:r>
                <a:rPr lang="en-US" dirty="0">
                  <a:solidFill>
                    <a:srgbClr val="000000"/>
                  </a:solidFill>
                  <a:latin typeface="Arial"/>
                </a:rPr>
                <a:t>2010- Patient and Family Advisory </a:t>
              </a:r>
              <a:r>
                <a:rPr lang="en-US" dirty="0" smtClean="0">
                  <a:solidFill>
                    <a:srgbClr val="000000"/>
                  </a:solidFill>
                  <a:latin typeface="Arial"/>
                </a:rPr>
                <a:t>Council</a:t>
              </a:r>
            </a:p>
            <a:p>
              <a:pPr>
                <a:buSzPts val="1800"/>
              </a:pPr>
              <a:r>
                <a:rPr lang="en-US" dirty="0">
                  <a:solidFill>
                    <a:srgbClr val="000000"/>
                  </a:solidFill>
                  <a:latin typeface="Arial"/>
                </a:rPr>
                <a:t> </a:t>
              </a:r>
              <a:r>
                <a:rPr lang="en-US" dirty="0" smtClean="0">
                  <a:solidFill>
                    <a:srgbClr val="000000"/>
                  </a:solidFill>
                  <a:latin typeface="Arial"/>
                </a:rPr>
                <a:t>   was </a:t>
              </a:r>
              <a:r>
                <a:rPr lang="en-US" dirty="0">
                  <a:solidFill>
                    <a:srgbClr val="000000"/>
                  </a:solidFill>
                  <a:latin typeface="Arial"/>
                </a:rPr>
                <a:t>developed </a:t>
              </a:r>
              <a:r>
                <a:rPr lang="en-US" dirty="0" smtClean="0">
                  <a:solidFill>
                    <a:srgbClr val="000000"/>
                  </a:solidFill>
                  <a:latin typeface="Arial"/>
                </a:rPr>
                <a:t>under the guidance of the PFAC Steer  </a:t>
              </a:r>
            </a:p>
            <a:p>
              <a:pPr>
                <a:buSzPts val="1800"/>
              </a:pPr>
              <a:r>
                <a:rPr lang="en-US" dirty="0">
                  <a:solidFill>
                    <a:srgbClr val="000000"/>
                  </a:solidFill>
                  <a:latin typeface="Arial"/>
                </a:rPr>
                <a:t> </a:t>
              </a:r>
              <a:r>
                <a:rPr lang="en-US" dirty="0" smtClean="0">
                  <a:solidFill>
                    <a:srgbClr val="000000"/>
                  </a:solidFill>
                  <a:latin typeface="Arial"/>
                </a:rPr>
                <a:t>   Committee with </a:t>
              </a:r>
              <a:r>
                <a:rPr lang="en-US" dirty="0">
                  <a:solidFill>
                    <a:srgbClr val="000000"/>
                  </a:solidFill>
                  <a:latin typeface="Arial"/>
                </a:rPr>
                <a:t>the addition of two new </a:t>
              </a:r>
              <a:r>
                <a:rPr lang="en-US" dirty="0" smtClean="0">
                  <a:solidFill>
                    <a:srgbClr val="000000"/>
                  </a:solidFill>
                  <a:latin typeface="Arial"/>
                </a:rPr>
                <a:t>advisors</a:t>
              </a:r>
            </a:p>
            <a:p>
              <a:pPr>
                <a:buSzPts val="1800"/>
              </a:pPr>
              <a:r>
                <a:rPr lang="en-US" dirty="0" smtClean="0">
                  <a:solidFill>
                    <a:srgbClr val="000000"/>
                  </a:solidFill>
                  <a:latin typeface="Arial"/>
                </a:rPr>
                <a:t>	Guiding </a:t>
              </a:r>
              <a:r>
                <a:rPr lang="en-US" dirty="0">
                  <a:solidFill>
                    <a:srgbClr val="000000"/>
                  </a:solidFill>
                  <a:latin typeface="Arial"/>
                </a:rPr>
                <a:t>Principles </a:t>
              </a:r>
              <a:r>
                <a:rPr lang="en-US" dirty="0" smtClean="0">
                  <a:solidFill>
                    <a:srgbClr val="000000"/>
                  </a:solidFill>
                  <a:latin typeface="Arial"/>
                </a:rPr>
                <a:t>were developed</a:t>
              </a:r>
              <a:endParaRPr lang="en-US" dirty="0">
                <a:solidFill>
                  <a:srgbClr val="000000"/>
                </a:solidFill>
                <a:latin typeface="Arial"/>
              </a:endParaRPr>
            </a:p>
            <a:p>
              <a:pPr>
                <a:buSzPts val="1800"/>
              </a:pPr>
              <a:r>
                <a:rPr lang="en-US" dirty="0" smtClean="0">
                  <a:solidFill>
                    <a:srgbClr val="000000"/>
                  </a:solidFill>
                  <a:latin typeface="Arial"/>
                </a:rPr>
                <a:t>   	Recruitment  </a:t>
              </a:r>
              <a:r>
                <a:rPr lang="en-US" dirty="0">
                  <a:solidFill>
                    <a:srgbClr val="000000"/>
                  </a:solidFill>
                  <a:latin typeface="Arial"/>
                </a:rPr>
                <a:t>for more members began</a:t>
              </a:r>
            </a:p>
            <a:p>
              <a:pPr>
                <a:buSzPts val="1800"/>
                <a:buFont typeface="Arial"/>
                <a:buChar char="•"/>
              </a:pPr>
              <a:r>
                <a:rPr lang="en-US" dirty="0" smtClean="0">
                  <a:solidFill>
                    <a:srgbClr val="000000"/>
                  </a:solidFill>
                  <a:latin typeface="Arial"/>
                </a:rPr>
                <a:t>   May </a:t>
              </a:r>
              <a:r>
                <a:rPr lang="en-US" dirty="0">
                  <a:solidFill>
                    <a:srgbClr val="000000"/>
                  </a:solidFill>
                  <a:latin typeface="Arial"/>
                </a:rPr>
                <a:t>2011- The first </a:t>
              </a:r>
              <a:r>
                <a:rPr lang="en-US" dirty="0" smtClean="0">
                  <a:solidFill>
                    <a:srgbClr val="000000"/>
                  </a:solidFill>
                  <a:latin typeface="Arial"/>
                </a:rPr>
                <a:t>meeting </a:t>
              </a:r>
              <a:r>
                <a:rPr lang="en-US" dirty="0">
                  <a:solidFill>
                    <a:srgbClr val="000000"/>
                  </a:solidFill>
                  <a:latin typeface="Arial"/>
                </a:rPr>
                <a:t>of our Wilmington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Hospital </a:t>
              </a:r>
              <a:r>
                <a:rPr lang="en-US" dirty="0">
                  <a:solidFill>
                    <a:srgbClr val="000000"/>
                  </a:solidFill>
                  <a:latin typeface="Arial"/>
                </a:rPr>
                <a:t>Patient and Family Advisory Council </a:t>
              </a:r>
              <a:r>
                <a:rPr lang="en-US" dirty="0" smtClean="0">
                  <a:solidFill>
                    <a:srgbClr val="000000"/>
                  </a:solidFill>
                  <a:latin typeface="Arial"/>
                </a:rPr>
                <a:t>was held with </a:t>
              </a:r>
            </a:p>
            <a:p>
              <a:pPr>
                <a:buSzPts val="1800"/>
              </a:pPr>
              <a:r>
                <a:rPr lang="en-US" dirty="0">
                  <a:solidFill>
                    <a:srgbClr val="000000"/>
                  </a:solidFill>
                  <a:latin typeface="Arial"/>
                </a:rPr>
                <a:t> </a:t>
              </a:r>
              <a:r>
                <a:rPr lang="en-US" dirty="0" smtClean="0">
                  <a:solidFill>
                    <a:srgbClr val="000000"/>
                  </a:solidFill>
                  <a:latin typeface="Arial"/>
                </a:rPr>
                <a:t>   12 Patient and Family Advisors</a:t>
              </a:r>
              <a:endParaRPr lang="en-US" dirty="0">
                <a:solidFill>
                  <a:srgbClr val="000000"/>
                </a:solidFill>
                <a:latin typeface="Arial"/>
              </a:endParaRPr>
            </a:p>
            <a:p>
              <a:pPr>
                <a:buSzPts val="1800"/>
                <a:buFont typeface="Arial"/>
                <a:buChar char="•"/>
              </a:pPr>
              <a:r>
                <a:rPr lang="en-US" dirty="0" smtClean="0">
                  <a:solidFill>
                    <a:srgbClr val="000000"/>
                  </a:solidFill>
                  <a:latin typeface="Arial"/>
                </a:rPr>
                <a:t>   June </a:t>
              </a:r>
              <a:r>
                <a:rPr lang="en-US" dirty="0">
                  <a:solidFill>
                    <a:srgbClr val="000000"/>
                  </a:solidFill>
                  <a:latin typeface="Arial"/>
                </a:rPr>
                <a:t>2011- Staff Advisors were selected and added </a:t>
              </a:r>
              <a:r>
                <a:rPr lang="en-US" dirty="0" smtClean="0">
                  <a:solidFill>
                    <a:srgbClr val="000000"/>
                  </a:solidFill>
                  <a:latin typeface="Arial"/>
                </a:rPr>
                <a:t>to</a:t>
              </a:r>
            </a:p>
            <a:p>
              <a:pPr>
                <a:buSzPts val="1800"/>
              </a:pPr>
              <a:r>
                <a:rPr lang="en-US" dirty="0">
                  <a:solidFill>
                    <a:srgbClr val="000000"/>
                  </a:solidFill>
                  <a:latin typeface="Arial"/>
                </a:rPr>
                <a:t> </a:t>
              </a:r>
              <a:r>
                <a:rPr lang="en-US" dirty="0" smtClean="0">
                  <a:solidFill>
                    <a:srgbClr val="000000"/>
                  </a:solidFill>
                  <a:latin typeface="Arial"/>
                </a:rPr>
                <a:t>   </a:t>
              </a:r>
              <a:r>
                <a:rPr lang="en-US" dirty="0">
                  <a:solidFill>
                    <a:srgbClr val="000000"/>
                  </a:solidFill>
                  <a:latin typeface="Arial"/>
                </a:rPr>
                <a:t>the  </a:t>
              </a:r>
              <a:r>
                <a:rPr lang="en-US" dirty="0" smtClean="0">
                  <a:solidFill>
                    <a:srgbClr val="000000"/>
                  </a:solidFill>
                  <a:latin typeface="Arial"/>
                </a:rPr>
                <a:t>PFAC</a:t>
              </a:r>
            </a:p>
            <a:p>
              <a:pPr>
                <a:buSzPts val="1800"/>
              </a:pPr>
              <a:endParaRPr lang="en-US" dirty="0" smtClean="0">
                <a:solidFill>
                  <a:srgbClr val="000000"/>
                </a:solidFill>
                <a:latin typeface="Arial"/>
              </a:endParaRPr>
            </a:p>
            <a:p>
              <a:pPr>
                <a:buSzPts val="1800"/>
              </a:pPr>
              <a:endParaRPr lang="en-US" dirty="0" smtClean="0">
                <a:solidFill>
                  <a:srgbClr val="000000"/>
                </a:solidFill>
                <a:latin typeface="Arial"/>
              </a:endParaRPr>
            </a:p>
            <a:p>
              <a:pPr algn="ctr">
                <a:buSzPts val="1800"/>
              </a:pPr>
              <a:endParaRPr lang="en-US" dirty="0">
                <a:solidFill>
                  <a:srgbClr val="000000"/>
                </a:solidFill>
                <a:latin typeface="Arial"/>
              </a:endParaRPr>
            </a:p>
            <a:p>
              <a:pPr>
                <a:buSzPts val="1800"/>
                <a:buFont typeface="Arial"/>
                <a:buChar char="•"/>
              </a:pPr>
              <a:endParaRPr lang="en-US" dirty="0" smtClean="0">
                <a:solidFill>
                  <a:srgbClr val="000000"/>
                </a:solidFill>
                <a:latin typeface="Arial"/>
              </a:endParaRPr>
            </a:p>
            <a:p>
              <a:pPr>
                <a:buSzPts val="1800"/>
                <a:buFont typeface="Arial"/>
                <a:buChar char="•"/>
              </a:pPr>
              <a:endParaRPr lang="en-US" dirty="0">
                <a:solidFill>
                  <a:srgbClr val="000000"/>
                </a:solidFill>
                <a:latin typeface="Arial"/>
              </a:endParaRPr>
            </a:p>
            <a:p>
              <a:pPr>
                <a:buSzPts val="1800"/>
                <a:buFont typeface="Arial"/>
                <a:buChar char="•"/>
              </a:pPr>
              <a:endParaRPr lang="en-US" dirty="0">
                <a:solidFill>
                  <a:srgbClr val="000000"/>
                </a:solidFill>
                <a:latin typeface="Arial"/>
              </a:endParaRPr>
            </a:p>
          </p:txBody>
        </p:sp>
        <p:pic>
          <p:nvPicPr>
            <p:cNvPr id="2089" name="Picture 41"/>
            <p:cNvPicPr>
              <a:picLocks noChangeAspect="1" noChangeArrowheads="1"/>
            </p:cNvPicPr>
            <p:nvPr/>
          </p:nvPicPr>
          <p:blipFill rotWithShape="1">
            <a:blip r:embed="rId9">
              <a:extLst>
                <a:ext uri="{28A0092B-C50C-407E-A947-70E740481C1C}">
                  <a14:useLocalDpi xmlns:a14="http://schemas.microsoft.com/office/drawing/2010/main" val="0"/>
                </a:ext>
              </a:extLst>
            </a:blip>
            <a:srcRect t="19539"/>
            <a:stretch/>
          </p:blipFill>
          <p:spPr bwMode="auto">
            <a:xfrm>
              <a:off x="18064004" y="8803645"/>
              <a:ext cx="4819650" cy="258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11741" y="11512238"/>
              <a:ext cx="2924175" cy="49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p:cNvSpPr/>
          <p:nvPr/>
        </p:nvSpPr>
        <p:spPr bwMode="auto">
          <a:xfrm>
            <a:off x="32658284" y="3502220"/>
            <a:ext cx="7231034" cy="10645101"/>
          </a:xfrm>
          <a:prstGeom prst="rect">
            <a:avLst/>
          </a:prstGeom>
          <a:solidFill>
            <a:schemeClr val="accent1"/>
          </a:solidFill>
          <a:ln w="76200" cap="flat" cmpd="sng" algn="ctr">
            <a:solidFill>
              <a:srgbClr val="009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2400" b="1" dirty="0">
                <a:solidFill>
                  <a:srgbClr val="009000"/>
                </a:solidFill>
                <a:latin typeface="Arial"/>
              </a:rPr>
              <a:t>Results</a:t>
            </a:r>
          </a:p>
          <a:p>
            <a:pPr algn="ctr"/>
            <a:r>
              <a:rPr lang="en-US" sz="2400" b="1" dirty="0">
                <a:solidFill>
                  <a:srgbClr val="009000"/>
                </a:solidFill>
                <a:latin typeface="Arial"/>
              </a:rPr>
              <a:t>Patient and Family </a:t>
            </a:r>
            <a:r>
              <a:rPr lang="en-US" sz="2400" b="1" dirty="0" smtClean="0">
                <a:solidFill>
                  <a:srgbClr val="009000"/>
                </a:solidFill>
                <a:latin typeface="Arial"/>
              </a:rPr>
              <a:t>Quotes</a:t>
            </a:r>
          </a:p>
          <a:p>
            <a:pPr algn="ctr"/>
            <a:endParaRPr lang="en-US" sz="1200" b="1" dirty="0">
              <a:solidFill>
                <a:srgbClr val="009000"/>
              </a:solidFill>
              <a:latin typeface="Arial"/>
            </a:endParaRPr>
          </a:p>
          <a:p>
            <a:pPr>
              <a:buSzPts val="1800"/>
              <a:buFont typeface="Arial"/>
              <a:buChar char="•"/>
            </a:pPr>
            <a:r>
              <a:rPr lang="en-US" dirty="0">
                <a:solidFill>
                  <a:srgbClr val="000000"/>
                </a:solidFill>
                <a:latin typeface="Arial"/>
              </a:rPr>
              <a:t> “You guys must be doing something different, everyone spoke  to </a:t>
            </a:r>
            <a:endParaRPr lang="en-US" dirty="0" smtClean="0">
              <a:solidFill>
                <a:srgbClr val="000000"/>
              </a:solidFill>
              <a:latin typeface="Arial"/>
            </a:endParaRPr>
          </a:p>
          <a:p>
            <a:pPr>
              <a:buSzPts val="1800"/>
            </a:pPr>
            <a:r>
              <a:rPr lang="en-US" dirty="0" smtClean="0">
                <a:solidFill>
                  <a:srgbClr val="000000"/>
                </a:solidFill>
                <a:latin typeface="Arial"/>
              </a:rPr>
              <a:t>    me </a:t>
            </a:r>
            <a:r>
              <a:rPr lang="en-US" dirty="0">
                <a:solidFill>
                  <a:srgbClr val="000000"/>
                </a:solidFill>
                <a:latin typeface="Arial"/>
              </a:rPr>
              <a:t>as I came through the hall” (after implementation of AIDET) </a:t>
            </a:r>
          </a:p>
          <a:p>
            <a:pPr>
              <a:buSzPts val="1800"/>
              <a:buFont typeface="Arial"/>
              <a:buChar char="•"/>
            </a:pPr>
            <a:r>
              <a:rPr lang="en-US" dirty="0">
                <a:solidFill>
                  <a:srgbClr val="000000"/>
                </a:solidFill>
                <a:latin typeface="Arial"/>
              </a:rPr>
              <a:t> “ I can tell that the nurses in this hospital are passionate about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nursing</a:t>
            </a:r>
            <a:r>
              <a:rPr lang="en-US" dirty="0">
                <a:solidFill>
                  <a:srgbClr val="000000"/>
                </a:solidFill>
                <a:latin typeface="Arial"/>
              </a:rPr>
              <a:t>” (during </a:t>
            </a:r>
            <a:r>
              <a:rPr lang="en-US" dirty="0" smtClean="0">
                <a:solidFill>
                  <a:srgbClr val="000000"/>
                </a:solidFill>
                <a:latin typeface="Arial"/>
              </a:rPr>
              <a:t>Nurse </a:t>
            </a:r>
            <a:r>
              <a:rPr lang="en-US" dirty="0">
                <a:solidFill>
                  <a:srgbClr val="000000"/>
                </a:solidFill>
                <a:latin typeface="Arial"/>
              </a:rPr>
              <a:t>M</a:t>
            </a:r>
            <a:r>
              <a:rPr lang="en-US" dirty="0" smtClean="0">
                <a:solidFill>
                  <a:srgbClr val="000000"/>
                </a:solidFill>
                <a:latin typeface="Arial"/>
              </a:rPr>
              <a:t>anager </a:t>
            </a:r>
            <a:r>
              <a:rPr lang="en-US" dirty="0">
                <a:solidFill>
                  <a:srgbClr val="000000"/>
                </a:solidFill>
                <a:latin typeface="Arial"/>
              </a:rPr>
              <a:t>rounds)</a:t>
            </a:r>
          </a:p>
          <a:p>
            <a:pPr>
              <a:buSzPts val="1800"/>
              <a:buFont typeface="Arial"/>
              <a:buChar char="•"/>
            </a:pPr>
            <a:r>
              <a:rPr lang="en-US" dirty="0">
                <a:solidFill>
                  <a:srgbClr val="000000"/>
                </a:solidFill>
                <a:latin typeface="Arial"/>
              </a:rPr>
              <a:t> “ </a:t>
            </a:r>
            <a:r>
              <a:rPr lang="en-US" dirty="0" smtClean="0">
                <a:solidFill>
                  <a:srgbClr val="000000"/>
                </a:solidFill>
                <a:latin typeface="Arial"/>
              </a:rPr>
              <a:t>When </a:t>
            </a:r>
            <a:r>
              <a:rPr lang="en-US" dirty="0">
                <a:solidFill>
                  <a:srgbClr val="000000"/>
                </a:solidFill>
                <a:latin typeface="Arial"/>
              </a:rPr>
              <a:t>you all (the team) come in here and talk with me like this, it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shows </a:t>
            </a:r>
            <a:r>
              <a:rPr lang="en-US" dirty="0">
                <a:solidFill>
                  <a:srgbClr val="000000"/>
                </a:solidFill>
                <a:latin typeface="Arial"/>
              </a:rPr>
              <a:t>you care and makes me want to take my medicine” (during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Interdisciplinary </a:t>
            </a:r>
            <a:r>
              <a:rPr lang="en-US" dirty="0">
                <a:solidFill>
                  <a:srgbClr val="000000"/>
                </a:solidFill>
                <a:latin typeface="Arial"/>
              </a:rPr>
              <a:t>R</a:t>
            </a:r>
            <a:r>
              <a:rPr lang="en-US" dirty="0" smtClean="0">
                <a:solidFill>
                  <a:srgbClr val="000000"/>
                </a:solidFill>
                <a:latin typeface="Arial"/>
              </a:rPr>
              <a:t>ounds</a:t>
            </a:r>
            <a:r>
              <a:rPr lang="en-US" dirty="0">
                <a:solidFill>
                  <a:srgbClr val="000000"/>
                </a:solidFill>
                <a:latin typeface="Arial"/>
              </a:rPr>
              <a:t>)</a:t>
            </a:r>
          </a:p>
          <a:p>
            <a:pPr>
              <a:buSzPts val="1800"/>
              <a:buFont typeface="Arial"/>
              <a:buChar char="•"/>
            </a:pPr>
            <a:r>
              <a:rPr lang="en-US" i="1" dirty="0">
                <a:solidFill>
                  <a:srgbClr val="000000"/>
                </a:solidFill>
                <a:latin typeface="Arial"/>
              </a:rPr>
              <a:t> </a:t>
            </a:r>
            <a:r>
              <a:rPr lang="en-US" dirty="0">
                <a:solidFill>
                  <a:srgbClr val="000000"/>
                </a:solidFill>
                <a:latin typeface="Arial"/>
              </a:rPr>
              <a:t>“ </a:t>
            </a:r>
            <a:r>
              <a:rPr lang="en-US" dirty="0" smtClean="0">
                <a:solidFill>
                  <a:srgbClr val="000000"/>
                </a:solidFill>
                <a:latin typeface="Arial"/>
              </a:rPr>
              <a:t>Communication </a:t>
            </a:r>
            <a:r>
              <a:rPr lang="en-US" dirty="0">
                <a:solidFill>
                  <a:srgbClr val="000000"/>
                </a:solidFill>
                <a:latin typeface="Arial"/>
              </a:rPr>
              <a:t>here has been outstanding, empowering me to </a:t>
            </a:r>
            <a:endParaRPr lang="en-US" dirty="0" smtClean="0">
              <a:solidFill>
                <a:srgbClr val="000000"/>
              </a:solidFill>
              <a:latin typeface="Arial"/>
            </a:endParaRPr>
          </a:p>
          <a:p>
            <a:pPr>
              <a:buSzPts val="1800"/>
            </a:pPr>
            <a:r>
              <a:rPr lang="en-US" dirty="0">
                <a:solidFill>
                  <a:srgbClr val="000000"/>
                </a:solidFill>
                <a:latin typeface="Arial"/>
              </a:rPr>
              <a:t> </a:t>
            </a:r>
            <a:r>
              <a:rPr lang="en-US" dirty="0" smtClean="0">
                <a:solidFill>
                  <a:srgbClr val="000000"/>
                </a:solidFill>
                <a:latin typeface="Arial"/>
              </a:rPr>
              <a:t>   make </a:t>
            </a:r>
            <a:r>
              <a:rPr lang="en-US" dirty="0">
                <a:solidFill>
                  <a:srgbClr val="000000"/>
                </a:solidFill>
                <a:latin typeface="Arial"/>
              </a:rPr>
              <a:t>decisions” (comparing to previous admission</a:t>
            </a:r>
            <a:r>
              <a:rPr lang="en-US" dirty="0" smtClean="0">
                <a:solidFill>
                  <a:srgbClr val="000000"/>
                </a:solidFill>
                <a:latin typeface="Arial"/>
              </a:rPr>
              <a:t>)</a:t>
            </a:r>
          </a:p>
          <a:p>
            <a:pPr>
              <a:buSzPts val="1800"/>
            </a:pPr>
            <a:endParaRPr lang="en-US" dirty="0" smtClean="0">
              <a:solidFill>
                <a:srgbClr val="000000"/>
              </a:solidFill>
              <a:latin typeface="Arial"/>
            </a:endParaRPr>
          </a:p>
          <a:p>
            <a:pPr>
              <a:buSzPts val="1800"/>
              <a:buFont typeface="Arial"/>
              <a:buChar char="•"/>
            </a:pPr>
            <a:endParaRPr lang="en-US" dirty="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lgn="ctr">
              <a:buFont typeface="Arial" pitchFamily="34" charset="0"/>
              <a:buChar char="•"/>
            </a:pPr>
            <a:endParaRPr lang="en-US" dirty="0" smtClean="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smtClean="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smtClean="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smtClean="0">
              <a:solidFill>
                <a:srgbClr val="000000"/>
              </a:solidFill>
              <a:latin typeface="Arial"/>
            </a:endParaRPr>
          </a:p>
          <a:p>
            <a:pPr marL="285750" indent="-285750">
              <a:buFont typeface="Arial" pitchFamily="34" charset="0"/>
              <a:buChar char="•"/>
            </a:pPr>
            <a:endParaRPr lang="en-US" dirty="0">
              <a:solidFill>
                <a:srgbClr val="000000"/>
              </a:solidFill>
              <a:latin typeface="Arial"/>
            </a:endParaRPr>
          </a:p>
          <a:p>
            <a:pPr marL="285750" indent="-285750">
              <a:buFont typeface="Arial" pitchFamily="34" charset="0"/>
              <a:buChar char="•"/>
            </a:pPr>
            <a:endParaRPr lang="en-US" dirty="0" smtClean="0">
              <a:solidFill>
                <a:srgbClr val="000000"/>
              </a:solidFill>
              <a:latin typeface="Arial"/>
            </a:endParaRPr>
          </a:p>
          <a:p>
            <a:endParaRPr lang="en-US" dirty="0">
              <a:solidFill>
                <a:srgbClr val="000000"/>
              </a:solidFill>
              <a:latin typeface="Arial"/>
            </a:endParaRPr>
          </a:p>
          <a:p>
            <a:endParaRPr lang="en-US" dirty="0" smtClean="0">
              <a:solidFill>
                <a:srgbClr val="000000"/>
              </a:solidFill>
              <a:latin typeface="Arial"/>
            </a:endParaRPr>
          </a:p>
          <a:p>
            <a:endParaRPr lang="en-US" dirty="0">
              <a:solidFill>
                <a:srgbClr val="000000"/>
              </a:solidFill>
              <a:latin typeface="Arial"/>
            </a:endParaRPr>
          </a:p>
          <a:p>
            <a:endParaRPr lang="en-US" dirty="0">
              <a:solidFill>
                <a:srgbClr val="000000"/>
              </a:solidFill>
              <a:latin typeface="Arial"/>
            </a:endParaRPr>
          </a:p>
          <a:p>
            <a:pPr algn="ctr"/>
            <a:r>
              <a:rPr lang="en-US" sz="2400" b="1" dirty="0" smtClean="0">
                <a:solidFill>
                  <a:srgbClr val="009000"/>
                </a:solidFill>
                <a:latin typeface="Arial"/>
              </a:rPr>
              <a:t>HCAHPS</a:t>
            </a:r>
            <a:endParaRPr lang="en-US" sz="2400" b="1" dirty="0">
              <a:solidFill>
                <a:srgbClr val="009000"/>
              </a:solidFill>
              <a:latin typeface="Arial"/>
            </a:endParaRPr>
          </a:p>
          <a:p>
            <a:pPr marL="285750" indent="-285750">
              <a:buFont typeface="Arial" pitchFamily="34" charset="0"/>
              <a:buChar char="•"/>
            </a:pPr>
            <a:r>
              <a:rPr lang="en-US" dirty="0">
                <a:solidFill>
                  <a:srgbClr val="000000"/>
                </a:solidFill>
                <a:latin typeface="Arial"/>
              </a:rPr>
              <a:t>Improvements in all categories except one (physician communication)</a:t>
            </a:r>
          </a:p>
          <a:p>
            <a:pPr marL="285750" indent="-285750">
              <a:buFont typeface="Arial" pitchFamily="34" charset="0"/>
              <a:buChar char="•"/>
            </a:pPr>
            <a:r>
              <a:rPr lang="en-US" dirty="0">
                <a:solidFill>
                  <a:srgbClr val="000000"/>
                </a:solidFill>
                <a:latin typeface="Arial"/>
              </a:rPr>
              <a:t>Statistically significant improvements in three </a:t>
            </a:r>
            <a:r>
              <a:rPr lang="en-US" dirty="0" smtClean="0">
                <a:solidFill>
                  <a:srgbClr val="000000"/>
                </a:solidFill>
                <a:latin typeface="Arial"/>
              </a:rPr>
              <a:t>measures</a:t>
            </a:r>
          </a:p>
          <a:p>
            <a:pPr marL="742950" lvl="1" indent="-285750">
              <a:buFont typeface="Arial" pitchFamily="34" charset="0"/>
              <a:buChar char="•"/>
            </a:pPr>
            <a:r>
              <a:rPr lang="en-US" dirty="0">
                <a:solidFill>
                  <a:srgbClr val="000000"/>
                </a:solidFill>
                <a:latin typeface="Arial"/>
              </a:rPr>
              <a:t>Response of hospital staff</a:t>
            </a:r>
          </a:p>
          <a:p>
            <a:pPr marL="742950" lvl="1" indent="-285750">
              <a:buFont typeface="Arial" pitchFamily="34" charset="0"/>
              <a:buChar char="•"/>
            </a:pPr>
            <a:r>
              <a:rPr lang="en-US" dirty="0" smtClean="0">
                <a:solidFill>
                  <a:srgbClr val="000000"/>
                </a:solidFill>
                <a:latin typeface="Arial"/>
              </a:rPr>
              <a:t>Pain </a:t>
            </a:r>
            <a:r>
              <a:rPr lang="en-US" dirty="0">
                <a:solidFill>
                  <a:srgbClr val="000000"/>
                </a:solidFill>
                <a:latin typeface="Arial"/>
              </a:rPr>
              <a:t>management</a:t>
            </a:r>
          </a:p>
          <a:p>
            <a:pPr marL="742950" lvl="1" indent="-285750">
              <a:buFont typeface="Arial" pitchFamily="34" charset="0"/>
              <a:buChar char="•"/>
            </a:pPr>
            <a:r>
              <a:rPr lang="en-US" dirty="0">
                <a:solidFill>
                  <a:srgbClr val="000000"/>
                </a:solidFill>
                <a:latin typeface="Arial"/>
              </a:rPr>
              <a:t>Communication re: </a:t>
            </a:r>
            <a:r>
              <a:rPr lang="en-US" dirty="0" smtClean="0">
                <a:solidFill>
                  <a:srgbClr val="000000"/>
                </a:solidFill>
                <a:latin typeface="Arial"/>
              </a:rPr>
              <a:t>meds</a:t>
            </a:r>
            <a:endParaRPr lang="en-US" dirty="0">
              <a:solidFill>
                <a:srgbClr val="000000"/>
              </a:solidFill>
              <a:latin typeface="Arial"/>
            </a:endParaRPr>
          </a:p>
        </p:txBody>
      </p:sp>
      <p:sp>
        <p:nvSpPr>
          <p:cNvPr id="6" name="TextBox 5"/>
          <p:cNvSpPr txBox="1"/>
          <p:nvPr/>
        </p:nvSpPr>
        <p:spPr>
          <a:xfrm>
            <a:off x="32618435" y="14642877"/>
            <a:ext cx="7231035" cy="3508653"/>
          </a:xfrm>
          <a:prstGeom prst="rect">
            <a:avLst/>
          </a:prstGeom>
          <a:noFill/>
          <a:ln w="76200">
            <a:solidFill>
              <a:srgbClr val="009000"/>
            </a:solidFill>
            <a:miter lim="800000"/>
          </a:ln>
        </p:spPr>
        <p:txBody>
          <a:bodyPr wrap="square" rtlCol="0">
            <a:spAutoFit/>
          </a:bodyPr>
          <a:lstStyle/>
          <a:p>
            <a:r>
              <a:rPr lang="en-US" sz="2400" b="1" dirty="0" smtClean="0">
                <a:solidFill>
                  <a:srgbClr val="009000"/>
                </a:solidFill>
                <a:latin typeface="Arial" pitchFamily="34" charset="0"/>
                <a:cs typeface="Arial" pitchFamily="34" charset="0"/>
              </a:rPr>
              <a:t>Path Forward</a:t>
            </a:r>
          </a:p>
          <a:p>
            <a:pPr>
              <a:spcBef>
                <a:spcPts val="0"/>
              </a:spcBef>
              <a:spcAft>
                <a:spcPts val="0"/>
              </a:spcAft>
            </a:pPr>
            <a:r>
              <a:rPr lang="en-US" b="1" dirty="0">
                <a:solidFill>
                  <a:srgbClr val="000000"/>
                </a:solidFill>
                <a:latin typeface="Arial"/>
              </a:rPr>
              <a:t>One Voice:</a:t>
            </a:r>
            <a:endParaRPr lang="en-US" dirty="0">
              <a:latin typeface="Times New Roman"/>
              <a:ea typeface="Times New Roman"/>
            </a:endParaRPr>
          </a:p>
          <a:p>
            <a:pPr marL="342900" lvl="0" indent="-342900">
              <a:spcBef>
                <a:spcPts val="0"/>
              </a:spcBef>
              <a:spcAft>
                <a:spcPts val="0"/>
              </a:spcAft>
              <a:buClr>
                <a:srgbClr val="000000"/>
              </a:buClr>
              <a:buFont typeface="Arial"/>
              <a:buChar char="•"/>
              <a:tabLst>
                <a:tab pos="457200" algn="l"/>
              </a:tabLst>
            </a:pPr>
            <a:r>
              <a:rPr lang="en-US" dirty="0">
                <a:solidFill>
                  <a:srgbClr val="000000"/>
                </a:solidFill>
                <a:latin typeface="Arial"/>
                <a:cs typeface="Times New Roman"/>
              </a:rPr>
              <a:t>Combine behavior practice teams into a “nursing</a:t>
            </a:r>
            <a:endParaRPr lang="en-US" dirty="0">
              <a:noFill/>
              <a:latin typeface="Times New Roman"/>
              <a:ea typeface="Times New Roman"/>
              <a:cs typeface="Times New Roman"/>
            </a:endParaRPr>
          </a:p>
          <a:p>
            <a:pPr>
              <a:spcBef>
                <a:spcPts val="0"/>
              </a:spcBef>
              <a:spcAft>
                <a:spcPts val="0"/>
              </a:spcAft>
            </a:pPr>
            <a:r>
              <a:rPr lang="en-US" dirty="0">
                <a:solidFill>
                  <a:srgbClr val="000000"/>
                </a:solidFill>
                <a:latin typeface="Arial"/>
              </a:rPr>
              <a:t> </a:t>
            </a:r>
            <a:r>
              <a:rPr lang="en-US" dirty="0" smtClean="0">
                <a:solidFill>
                  <a:srgbClr val="000000"/>
                </a:solidFill>
                <a:latin typeface="Arial"/>
              </a:rPr>
              <a:t>     bundle</a:t>
            </a:r>
            <a:r>
              <a:rPr lang="en-US" dirty="0">
                <a:solidFill>
                  <a:srgbClr val="000000"/>
                </a:solidFill>
                <a:latin typeface="Arial"/>
              </a:rPr>
              <a:t>” concept using the same Practice Champions</a:t>
            </a:r>
            <a:endParaRPr lang="en-US" dirty="0">
              <a:latin typeface="Times New Roman"/>
              <a:ea typeface="Times New Roman"/>
            </a:endParaRPr>
          </a:p>
          <a:p>
            <a:pPr marL="342900" lvl="0" indent="-342900">
              <a:spcBef>
                <a:spcPts val="0"/>
              </a:spcBef>
              <a:spcAft>
                <a:spcPts val="0"/>
              </a:spcAft>
              <a:buClr>
                <a:srgbClr val="000000"/>
              </a:buClr>
              <a:buFont typeface="Arial"/>
              <a:buChar char="•"/>
              <a:tabLst>
                <a:tab pos="457200" algn="l"/>
              </a:tabLst>
            </a:pPr>
            <a:r>
              <a:rPr lang="en-US" dirty="0">
                <a:solidFill>
                  <a:srgbClr val="000000"/>
                </a:solidFill>
                <a:latin typeface="Arial"/>
                <a:cs typeface="Times New Roman"/>
              </a:rPr>
              <a:t>Integrate into current nursing Shared Decision Making Structure</a:t>
            </a:r>
            <a:endParaRPr lang="en-US" dirty="0">
              <a:noFill/>
              <a:latin typeface="Times New Roman"/>
              <a:ea typeface="Times New Roman"/>
              <a:cs typeface="Times New Roman"/>
            </a:endParaRPr>
          </a:p>
          <a:p>
            <a:pPr marL="342900" lvl="0" indent="-342900">
              <a:spcBef>
                <a:spcPts val="0"/>
              </a:spcBef>
              <a:spcAft>
                <a:spcPts val="0"/>
              </a:spcAft>
              <a:buClr>
                <a:srgbClr val="000000"/>
              </a:buClr>
              <a:buFont typeface="Arial"/>
              <a:buChar char="•"/>
              <a:tabLst>
                <a:tab pos="457200" algn="l"/>
              </a:tabLst>
            </a:pPr>
            <a:r>
              <a:rPr lang="en-US" dirty="0">
                <a:solidFill>
                  <a:srgbClr val="000000"/>
                </a:solidFill>
                <a:latin typeface="Arial"/>
                <a:cs typeface="Times New Roman"/>
              </a:rPr>
              <a:t>Establish One Voice Committee at Christiana campus</a:t>
            </a:r>
            <a:endParaRPr lang="en-US" dirty="0">
              <a:noFill/>
              <a:latin typeface="Times New Roman"/>
              <a:ea typeface="Times New Roman"/>
              <a:cs typeface="Times New Roman"/>
            </a:endParaRPr>
          </a:p>
          <a:p>
            <a:pPr>
              <a:spcBef>
                <a:spcPts val="0"/>
              </a:spcBef>
              <a:spcAft>
                <a:spcPts val="0"/>
              </a:spcAft>
            </a:pPr>
            <a:r>
              <a:rPr lang="en-US" b="1" dirty="0">
                <a:solidFill>
                  <a:srgbClr val="000000"/>
                </a:solidFill>
                <a:latin typeface="Arial"/>
              </a:rPr>
              <a:t>Think of Yourself as a Patient Team</a:t>
            </a:r>
            <a:r>
              <a:rPr lang="en-US" dirty="0">
                <a:solidFill>
                  <a:srgbClr val="000000"/>
                </a:solidFill>
                <a:latin typeface="Arial"/>
              </a:rPr>
              <a:t>:</a:t>
            </a:r>
            <a:endParaRPr lang="en-US" dirty="0">
              <a:latin typeface="Times New Roman"/>
              <a:ea typeface="Times New Roman"/>
            </a:endParaRPr>
          </a:p>
          <a:p>
            <a:pPr marL="342900" lvl="0" indent="-342900">
              <a:spcBef>
                <a:spcPts val="0"/>
              </a:spcBef>
              <a:spcAft>
                <a:spcPts val="0"/>
              </a:spcAft>
              <a:buFont typeface="Arial"/>
              <a:buChar char="•"/>
              <a:tabLst>
                <a:tab pos="457200" algn="l"/>
              </a:tabLst>
            </a:pPr>
            <a:r>
              <a:rPr lang="en-US" dirty="0">
                <a:solidFill>
                  <a:srgbClr val="000000"/>
                </a:solidFill>
                <a:latin typeface="Arial"/>
                <a:cs typeface="Times New Roman"/>
              </a:rPr>
              <a:t>Systemwide interdisciplinary committee established as  </a:t>
            </a:r>
            <a:endParaRPr lang="en-US" dirty="0">
              <a:latin typeface="Times New Roman"/>
              <a:ea typeface="Times New Roman"/>
              <a:cs typeface="Times New Roman"/>
            </a:endParaRPr>
          </a:p>
          <a:p>
            <a:pPr>
              <a:spcBef>
                <a:spcPts val="0"/>
              </a:spcBef>
              <a:spcAft>
                <a:spcPts val="0"/>
              </a:spcAft>
            </a:pPr>
            <a:r>
              <a:rPr lang="en-US" dirty="0">
                <a:solidFill>
                  <a:srgbClr val="000000"/>
                </a:solidFill>
                <a:latin typeface="Arial"/>
              </a:rPr>
              <a:t>     </a:t>
            </a:r>
            <a:r>
              <a:rPr lang="en-US" dirty="0" smtClean="0">
                <a:solidFill>
                  <a:srgbClr val="000000"/>
                </a:solidFill>
                <a:latin typeface="Arial"/>
              </a:rPr>
              <a:t> an </a:t>
            </a:r>
            <a:r>
              <a:rPr lang="en-US" dirty="0">
                <a:solidFill>
                  <a:srgbClr val="000000"/>
                </a:solidFill>
                <a:latin typeface="Arial"/>
              </a:rPr>
              <a:t>umbrella for One Voice teams, Patient and Family  </a:t>
            </a:r>
            <a:endParaRPr lang="en-US" dirty="0">
              <a:latin typeface="Times New Roman"/>
              <a:ea typeface="Times New Roman"/>
            </a:endParaRPr>
          </a:p>
          <a:p>
            <a:pPr>
              <a:spcBef>
                <a:spcPts val="0"/>
              </a:spcBef>
              <a:spcAft>
                <a:spcPts val="0"/>
              </a:spcAft>
            </a:pPr>
            <a:r>
              <a:rPr lang="en-US" dirty="0">
                <a:solidFill>
                  <a:srgbClr val="000000"/>
                </a:solidFill>
                <a:latin typeface="Arial"/>
              </a:rPr>
              <a:t>      </a:t>
            </a:r>
            <a:r>
              <a:rPr lang="en-US" dirty="0" smtClean="0">
                <a:solidFill>
                  <a:srgbClr val="000000"/>
                </a:solidFill>
                <a:latin typeface="Arial"/>
              </a:rPr>
              <a:t>Advisory </a:t>
            </a:r>
            <a:r>
              <a:rPr lang="en-US" dirty="0">
                <a:solidFill>
                  <a:srgbClr val="000000"/>
                </a:solidFill>
                <a:latin typeface="Arial"/>
              </a:rPr>
              <a:t>Councils, Systemwide awareness and education </a:t>
            </a:r>
            <a:endParaRPr lang="en-US" dirty="0">
              <a:latin typeface="Times New Roman"/>
              <a:ea typeface="Times New Roman"/>
            </a:endParaRPr>
          </a:p>
          <a:p>
            <a:pPr>
              <a:spcBef>
                <a:spcPts val="0"/>
              </a:spcBef>
              <a:spcAft>
                <a:spcPts val="0"/>
              </a:spcAft>
            </a:pPr>
            <a:r>
              <a:rPr lang="en-US" dirty="0">
                <a:solidFill>
                  <a:srgbClr val="000000"/>
                </a:solidFill>
                <a:latin typeface="Arial"/>
              </a:rPr>
              <a:t>     </a:t>
            </a:r>
            <a:r>
              <a:rPr lang="en-US" dirty="0" smtClean="0">
                <a:solidFill>
                  <a:srgbClr val="000000"/>
                </a:solidFill>
                <a:latin typeface="Arial"/>
              </a:rPr>
              <a:t> of </a:t>
            </a:r>
            <a:r>
              <a:rPr lang="en-US" dirty="0">
                <a:solidFill>
                  <a:srgbClr val="000000"/>
                </a:solidFill>
                <a:latin typeface="Arial"/>
              </a:rPr>
              <a:t>PFCC  activities</a:t>
            </a:r>
            <a:endParaRPr lang="en-US" dirty="0">
              <a:latin typeface="Times New Roman"/>
              <a:ea typeface="Times New Roman"/>
            </a:endParaRPr>
          </a:p>
          <a:p>
            <a:endParaRPr lang="en-US" dirty="0">
              <a:latin typeface="Arial" pitchFamily="34" charset="0"/>
              <a:cs typeface="Arial" pitchFamily="34" charset="0"/>
            </a:endParaRPr>
          </a:p>
        </p:txBody>
      </p:sp>
      <p:sp>
        <p:nvSpPr>
          <p:cNvPr id="8" name="TextBox 7"/>
          <p:cNvSpPr txBox="1"/>
          <p:nvPr/>
        </p:nvSpPr>
        <p:spPr>
          <a:xfrm>
            <a:off x="27040999" y="7350684"/>
            <a:ext cx="2590800" cy="461665"/>
          </a:xfrm>
          <a:prstGeom prst="rect">
            <a:avLst/>
          </a:prstGeom>
          <a:noFill/>
        </p:spPr>
        <p:txBody>
          <a:bodyPr wrap="square" rtlCol="0">
            <a:spAutoFit/>
          </a:bodyPr>
          <a:lstStyle/>
          <a:p>
            <a:pPr algn="ctr"/>
            <a:r>
              <a:rPr lang="en-US" sz="2400" b="1" dirty="0" smtClean="0">
                <a:solidFill>
                  <a:srgbClr val="FF0000"/>
                </a:solidFill>
              </a:rPr>
              <a:t>White boards</a:t>
            </a:r>
            <a:endParaRPr lang="en-US" sz="2400" b="1" dirty="0">
              <a:solidFill>
                <a:srgbClr val="FF0000"/>
              </a:solidFill>
            </a:endParaRPr>
          </a:p>
        </p:txBody>
      </p:sp>
      <p:sp>
        <p:nvSpPr>
          <p:cNvPr id="18" name="Rectangle 17"/>
          <p:cNvSpPr/>
          <p:nvPr/>
        </p:nvSpPr>
        <p:spPr>
          <a:xfrm>
            <a:off x="577903" y="8604951"/>
            <a:ext cx="6837561" cy="9534918"/>
          </a:xfrm>
          <a:prstGeom prst="rect">
            <a:avLst/>
          </a:prstGeom>
          <a:solidFill>
            <a:schemeClr val="bg1"/>
          </a:solidFill>
          <a:ln w="76200">
            <a:solidFill>
              <a:srgbClr val="009000"/>
            </a:solidFill>
            <a:miter lim="800000"/>
          </a:ln>
        </p:spPr>
        <p:txBody>
          <a:bodyPr wrap="square">
            <a:spAutoFit/>
          </a:bodyPr>
          <a:lstStyle/>
          <a:p>
            <a:pPr>
              <a:spcBef>
                <a:spcPct val="20000"/>
              </a:spcBef>
              <a:defRPr/>
            </a:pPr>
            <a:r>
              <a:rPr lang="en-US" sz="2400" b="1" dirty="0">
                <a:solidFill>
                  <a:srgbClr val="009000"/>
                </a:solidFill>
              </a:rPr>
              <a:t>Our Beginning</a:t>
            </a:r>
          </a:p>
          <a:p>
            <a:pPr>
              <a:spcBef>
                <a:spcPct val="20000"/>
              </a:spcBef>
              <a:defRPr/>
            </a:pPr>
            <a:r>
              <a:rPr lang="en-US" b="1" dirty="0">
                <a:solidFill>
                  <a:srgbClr val="009000"/>
                </a:solidFill>
              </a:rPr>
              <a:t>One Voice </a:t>
            </a:r>
            <a:r>
              <a:rPr lang="en-US" dirty="0"/>
              <a:t>is the name of the Steer Committee that pioneered </a:t>
            </a:r>
            <a:endParaRPr lang="en-US" dirty="0" smtClean="0"/>
          </a:p>
          <a:p>
            <a:pPr>
              <a:spcBef>
                <a:spcPct val="20000"/>
              </a:spcBef>
              <a:defRPr/>
            </a:pPr>
            <a:r>
              <a:rPr lang="en-US" dirty="0"/>
              <a:t> </a:t>
            </a:r>
            <a:r>
              <a:rPr lang="en-US" dirty="0" smtClean="0"/>
              <a:t>    PFCC </a:t>
            </a:r>
            <a:r>
              <a:rPr lang="en-US" dirty="0"/>
              <a:t>activities at Christiana Care. </a:t>
            </a:r>
          </a:p>
          <a:p>
            <a:pPr marL="285750" indent="-285750">
              <a:spcBef>
                <a:spcPct val="20000"/>
              </a:spcBef>
              <a:buFont typeface="Arial" pitchFamily="34" charset="0"/>
              <a:buChar char="•"/>
              <a:defRPr/>
            </a:pPr>
            <a:r>
              <a:rPr lang="en-US" dirty="0"/>
              <a:t>Members of One Voice and other Christiana Care leaders and staff visited Georgia Health Sciences University (previously known as Medical College of Georgia) in 2008. From that visit, the vision became clear. It was no longer </a:t>
            </a:r>
            <a:r>
              <a:rPr lang="en-US" b="1" dirty="0"/>
              <a:t>if</a:t>
            </a:r>
            <a:r>
              <a:rPr lang="en-US" dirty="0"/>
              <a:t> something should be done or even </a:t>
            </a:r>
            <a:r>
              <a:rPr lang="en-US" b="1" dirty="0"/>
              <a:t>what</a:t>
            </a:r>
            <a:r>
              <a:rPr lang="en-US" dirty="0"/>
              <a:t> should be done, it was just a matter of how and when.</a:t>
            </a:r>
          </a:p>
          <a:p>
            <a:pPr marL="285750" indent="-285750">
              <a:spcBef>
                <a:spcPct val="20000"/>
              </a:spcBef>
              <a:buFont typeface="Arial" pitchFamily="34" charset="0"/>
              <a:buChar char="•"/>
              <a:defRPr/>
            </a:pPr>
            <a:r>
              <a:rPr lang="en-US" dirty="0"/>
              <a:t>One Voice expanded to include departments other than inpatient nursing.</a:t>
            </a:r>
          </a:p>
          <a:p>
            <a:pPr marL="285750" indent="-285750">
              <a:spcBef>
                <a:spcPct val="20000"/>
              </a:spcBef>
              <a:buFont typeface="Arial" pitchFamily="34" charset="0"/>
              <a:buChar char="•"/>
              <a:defRPr/>
            </a:pPr>
            <a:r>
              <a:rPr lang="en-US" dirty="0"/>
              <a:t>Members went to various training sessions throughout the country, and the practices and behaviors were defined. </a:t>
            </a:r>
          </a:p>
          <a:p>
            <a:pPr marL="285750" indent="-285750">
              <a:spcBef>
                <a:spcPts val="432"/>
              </a:spcBef>
              <a:buFont typeface="Arial" pitchFamily="34" charset="0"/>
              <a:buChar char="•"/>
              <a:defRPr/>
            </a:pPr>
            <a:r>
              <a:rPr lang="en-US" dirty="0"/>
              <a:t>October 2010- PFCC Launch week at Wilmington Hospital,    officially acknowledging  our  plan to change how we care for our patients</a:t>
            </a:r>
          </a:p>
          <a:p>
            <a:pPr lvl="1">
              <a:buFont typeface="Arial" pitchFamily="34" charset="0"/>
              <a:buChar char="•"/>
              <a:defRPr/>
            </a:pPr>
            <a:r>
              <a:rPr lang="en-US" dirty="0"/>
              <a:t>Keynote speaker</a:t>
            </a:r>
            <a:endParaRPr lang="en-US" sz="1200" dirty="0"/>
          </a:p>
          <a:p>
            <a:pPr lvl="1">
              <a:buFont typeface="Arial" pitchFamily="34" charset="0"/>
              <a:buChar char="•"/>
              <a:defRPr/>
            </a:pPr>
            <a:r>
              <a:rPr lang="en-US" dirty="0"/>
              <a:t>Practice Fair- Introduction of All Practices</a:t>
            </a:r>
            <a:endParaRPr lang="en-US" sz="1200" dirty="0"/>
          </a:p>
          <a:p>
            <a:pPr lvl="1">
              <a:buFont typeface="Arial" pitchFamily="34" charset="0"/>
              <a:buChar char="•"/>
              <a:defRPr/>
            </a:pPr>
            <a:r>
              <a:rPr lang="en-US" dirty="0"/>
              <a:t>Patient and family member stories on videos</a:t>
            </a:r>
            <a:endParaRPr lang="en-US" sz="1200" dirty="0"/>
          </a:p>
          <a:p>
            <a:pPr lvl="1">
              <a:buFont typeface="Arial" pitchFamily="34" charset="0"/>
              <a:buChar char="•"/>
              <a:defRPr/>
            </a:pPr>
            <a:r>
              <a:rPr lang="en-US" dirty="0"/>
              <a:t>Signing of our Patient and Family Centered Care Pledge </a:t>
            </a:r>
            <a:endParaRPr lang="en-US" sz="1200" dirty="0"/>
          </a:p>
          <a:p>
            <a:pPr marL="285750" indent="-285750">
              <a:spcBef>
                <a:spcPts val="432"/>
              </a:spcBef>
              <a:buFont typeface="Arial" pitchFamily="34" charset="0"/>
              <a:buChar char="•"/>
              <a:defRPr/>
            </a:pPr>
            <a:r>
              <a:rPr lang="en-US" dirty="0"/>
              <a:t>December 2010- Practice teams were formed. Leaders recruited team members , teams recruited unit-based champions and  together they planned activities for each practice to go live throughout the departments </a:t>
            </a:r>
            <a:r>
              <a:rPr lang="en-US" dirty="0" smtClean="0"/>
              <a:t>simultaneously</a:t>
            </a:r>
            <a:endParaRPr lang="en-US" dirty="0"/>
          </a:p>
          <a:p>
            <a:pPr lvl="1">
              <a:spcBef>
                <a:spcPct val="20000"/>
              </a:spcBef>
              <a:buFontTx/>
              <a:buChar char="•"/>
              <a:defRPr/>
            </a:pPr>
            <a:r>
              <a:rPr lang="en-US" dirty="0"/>
              <a:t>March 2011     </a:t>
            </a:r>
            <a:r>
              <a:rPr lang="en-US" dirty="0" smtClean="0"/>
              <a:t>    Bedside </a:t>
            </a:r>
            <a:r>
              <a:rPr lang="en-US" dirty="0"/>
              <a:t>Shift Report</a:t>
            </a:r>
          </a:p>
          <a:p>
            <a:pPr lvl="1">
              <a:spcBef>
                <a:spcPct val="20000"/>
              </a:spcBef>
              <a:buFontTx/>
              <a:buChar char="•"/>
              <a:defRPr/>
            </a:pPr>
            <a:r>
              <a:rPr lang="en-US" dirty="0"/>
              <a:t>April 2011        </a:t>
            </a:r>
            <a:r>
              <a:rPr lang="en-US" dirty="0" smtClean="0"/>
              <a:t>    AIDET </a:t>
            </a:r>
            <a:r>
              <a:rPr lang="en-US" dirty="0"/>
              <a:t>Awareness Day</a:t>
            </a:r>
            <a:endParaRPr lang="en-US" sz="1200" dirty="0"/>
          </a:p>
          <a:p>
            <a:pPr lvl="1">
              <a:spcBef>
                <a:spcPct val="20000"/>
              </a:spcBef>
              <a:buFontTx/>
              <a:buChar char="•"/>
              <a:defRPr/>
            </a:pPr>
            <a:r>
              <a:rPr lang="en-US" dirty="0"/>
              <a:t>June 2011      </a:t>
            </a:r>
            <a:r>
              <a:rPr lang="en-US" dirty="0" smtClean="0"/>
              <a:t>     Bedside Shift Report (BSR) </a:t>
            </a:r>
            <a:r>
              <a:rPr lang="en-US" dirty="0"/>
              <a:t>Assessments</a:t>
            </a:r>
          </a:p>
          <a:p>
            <a:pPr lvl="1">
              <a:spcBef>
                <a:spcPct val="20000"/>
              </a:spcBef>
              <a:buFontTx/>
              <a:buChar char="•"/>
              <a:defRPr/>
            </a:pPr>
            <a:r>
              <a:rPr lang="en-US" dirty="0"/>
              <a:t>August 2011    </a:t>
            </a:r>
            <a:r>
              <a:rPr lang="en-US" dirty="0" smtClean="0"/>
              <a:t>    Whiteboards </a:t>
            </a:r>
            <a:endParaRPr lang="en-US" dirty="0"/>
          </a:p>
          <a:p>
            <a:pPr lvl="1">
              <a:spcBef>
                <a:spcPct val="20000"/>
              </a:spcBef>
              <a:buFontTx/>
              <a:buChar char="•"/>
              <a:defRPr/>
            </a:pPr>
            <a:r>
              <a:rPr lang="en-US" dirty="0"/>
              <a:t>October 2011  </a:t>
            </a:r>
            <a:r>
              <a:rPr lang="en-US" dirty="0" smtClean="0"/>
              <a:t>    Purposeful </a:t>
            </a:r>
            <a:r>
              <a:rPr lang="en-US" dirty="0"/>
              <a:t>Hourly Rounds </a:t>
            </a:r>
            <a:endParaRPr lang="en-US" dirty="0" smtClean="0"/>
          </a:p>
          <a:p>
            <a:pPr lvl="1">
              <a:spcBef>
                <a:spcPct val="20000"/>
              </a:spcBef>
              <a:buFontTx/>
              <a:buChar char="•"/>
              <a:defRPr/>
            </a:pPr>
            <a:r>
              <a:rPr lang="en-US" dirty="0" smtClean="0"/>
              <a:t>December 2011  Nurse Manager Rounds</a:t>
            </a:r>
            <a:endParaRPr lang="en-US" dirty="0"/>
          </a:p>
          <a:p>
            <a:pPr marL="285750" indent="-285750">
              <a:spcBef>
                <a:spcPts val="432"/>
              </a:spcBef>
              <a:buFont typeface="Arial" pitchFamily="34" charset="0"/>
              <a:buChar char="•"/>
              <a:defRPr/>
            </a:pPr>
            <a:r>
              <a:rPr lang="en-US" dirty="0"/>
              <a:t>October 2011- PFCC Launch at Christiana Hospital</a:t>
            </a:r>
          </a:p>
        </p:txBody>
      </p:sp>
      <p:sp>
        <p:nvSpPr>
          <p:cNvPr id="39" name="TextBox 3"/>
          <p:cNvSpPr txBox="1">
            <a:spLocks noChangeArrowheads="1"/>
          </p:cNvSpPr>
          <p:nvPr/>
        </p:nvSpPr>
        <p:spPr bwMode="auto">
          <a:xfrm>
            <a:off x="6645904" y="18452150"/>
            <a:ext cx="7096586" cy="116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smtClean="0"/>
              <a:t>Penny Seiple, MSN, RN, NE-BC, VP Patient Care Services, Wilmington Hospital - Chair</a:t>
            </a:r>
          </a:p>
          <a:p>
            <a:r>
              <a:rPr lang="en-US" sz="1400" dirty="0" smtClean="0"/>
              <a:t>Janice Nevin, MD, CMO, Christiana Care - Past Chair </a:t>
            </a:r>
          </a:p>
          <a:p>
            <a:r>
              <a:rPr lang="en-US" sz="1400" dirty="0" smtClean="0"/>
              <a:t>Edmondo Robinson, MD, Physician in Chief, Wilmington Hospital </a:t>
            </a:r>
          </a:p>
          <a:p>
            <a:r>
              <a:rPr lang="en-US" sz="1400" dirty="0" smtClean="0"/>
              <a:t>Diane Bohner, MD, Medical Director of PFCC and Resource Management </a:t>
            </a:r>
          </a:p>
          <a:p>
            <a:r>
              <a:rPr lang="en-US" sz="1400" dirty="0" smtClean="0"/>
              <a:t>Dannette Mitchell, RN, WICU, Coordinator PFCC Practices WH - AIDET</a:t>
            </a:r>
            <a:endParaRPr lang="en-US" sz="1400" dirty="0"/>
          </a:p>
        </p:txBody>
      </p:sp>
      <p:sp>
        <p:nvSpPr>
          <p:cNvPr id="19" name="TextBox 18"/>
          <p:cNvSpPr txBox="1"/>
          <p:nvPr/>
        </p:nvSpPr>
        <p:spPr>
          <a:xfrm>
            <a:off x="1981200" y="18516600"/>
            <a:ext cx="3733800" cy="969496"/>
          </a:xfrm>
          <a:prstGeom prst="rect">
            <a:avLst/>
          </a:prstGeom>
          <a:noFill/>
          <a:ln w="76200">
            <a:solidFill>
              <a:srgbClr val="009000"/>
            </a:solidFill>
            <a:bevel/>
          </a:ln>
        </p:spPr>
        <p:txBody>
          <a:bodyPr wrap="square" rtlCol="0">
            <a:spAutoFit/>
          </a:bodyPr>
          <a:lstStyle/>
          <a:p>
            <a:pPr algn="ctr"/>
            <a:r>
              <a:rPr lang="en-US" sz="2400" b="1" dirty="0" smtClean="0">
                <a:solidFill>
                  <a:srgbClr val="009000"/>
                </a:solidFill>
              </a:rPr>
              <a:t>One Voice </a:t>
            </a:r>
          </a:p>
          <a:p>
            <a:pPr algn="ctr"/>
            <a:r>
              <a:rPr lang="en-US" sz="2400" b="1" dirty="0" smtClean="0">
                <a:solidFill>
                  <a:srgbClr val="009000"/>
                </a:solidFill>
              </a:rPr>
              <a:t>Team Members</a:t>
            </a:r>
          </a:p>
          <a:p>
            <a:pPr algn="ctr"/>
            <a:endParaRPr lang="en-US" sz="900" b="1" dirty="0">
              <a:solidFill>
                <a:srgbClr val="009000"/>
              </a:solidFill>
            </a:endParaRPr>
          </a:p>
        </p:txBody>
      </p:sp>
      <p:sp>
        <p:nvSpPr>
          <p:cNvPr id="20" name="Rectangle 19"/>
          <p:cNvSpPr/>
          <p:nvPr/>
        </p:nvSpPr>
        <p:spPr>
          <a:xfrm>
            <a:off x="14656890" y="18418248"/>
            <a:ext cx="5162665" cy="1169551"/>
          </a:xfrm>
          <a:prstGeom prst="rect">
            <a:avLst/>
          </a:prstGeom>
        </p:spPr>
        <p:txBody>
          <a:bodyPr wrap="square">
            <a:spAutoFit/>
          </a:bodyPr>
          <a:lstStyle/>
          <a:p>
            <a:r>
              <a:rPr lang="en-US" sz="1400" dirty="0"/>
              <a:t>Rae Burton, Ed.D, Patient and Family Advisor </a:t>
            </a:r>
          </a:p>
          <a:p>
            <a:r>
              <a:rPr lang="en-US" sz="1400" dirty="0"/>
              <a:t>Felisha Alderson, </a:t>
            </a:r>
            <a:r>
              <a:rPr lang="en-US" sz="1400" dirty="0" smtClean="0"/>
              <a:t>RN</a:t>
            </a:r>
            <a:r>
              <a:rPr lang="en-US" sz="1400" dirty="0"/>
              <a:t>, NM, Rehabilitation- Whiteboards</a:t>
            </a:r>
          </a:p>
          <a:p>
            <a:r>
              <a:rPr lang="en-US" sz="1400" dirty="0"/>
              <a:t>Karen Amato, Nursing Resources- Whiteboards</a:t>
            </a:r>
          </a:p>
          <a:p>
            <a:r>
              <a:rPr lang="en-US" sz="1400" dirty="0"/>
              <a:t>Marge Bailey, RN, NM, Psychiatry- SharePoint</a:t>
            </a:r>
          </a:p>
          <a:p>
            <a:r>
              <a:rPr lang="en-US" sz="1400" dirty="0"/>
              <a:t>Janine Jordan, MD, Advisor CM- SWAT</a:t>
            </a:r>
          </a:p>
        </p:txBody>
      </p:sp>
      <p:sp>
        <p:nvSpPr>
          <p:cNvPr id="43" name="TextBox 3"/>
          <p:cNvSpPr txBox="1">
            <a:spLocks noChangeArrowheads="1"/>
          </p:cNvSpPr>
          <p:nvPr/>
        </p:nvSpPr>
        <p:spPr bwMode="auto">
          <a:xfrm>
            <a:off x="20067137" y="18413511"/>
            <a:ext cx="62785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Erin Kavanaugh, MD- SWAT</a:t>
            </a:r>
          </a:p>
          <a:p>
            <a:r>
              <a:rPr lang="en-US" sz="1400" dirty="0"/>
              <a:t>Michael Knorr</a:t>
            </a:r>
            <a:r>
              <a:rPr lang="en-US" sz="1400" dirty="0" smtClean="0"/>
              <a:t>, </a:t>
            </a:r>
            <a:r>
              <a:rPr lang="en-US" sz="1400" dirty="0"/>
              <a:t>RN, NM, 5 North- Whiteboards</a:t>
            </a:r>
          </a:p>
          <a:p>
            <a:r>
              <a:rPr lang="en-US" sz="1400" dirty="0"/>
              <a:t>Melva Lane, </a:t>
            </a:r>
            <a:r>
              <a:rPr lang="en-US" sz="1400" dirty="0" smtClean="0"/>
              <a:t>RN</a:t>
            </a:r>
            <a:r>
              <a:rPr lang="en-US" sz="1400" dirty="0"/>
              <a:t>, NM, 3 Surgical- Purposeful Hourly Rounding</a:t>
            </a:r>
          </a:p>
          <a:p>
            <a:r>
              <a:rPr lang="en-US" sz="1400" dirty="0"/>
              <a:t>Shelley Nix, Sr. Patient Representative- </a:t>
            </a:r>
            <a:r>
              <a:rPr lang="en-US" sz="1400" dirty="0" smtClean="0"/>
              <a:t>PFAC</a:t>
            </a:r>
            <a:endParaRPr lang="en-US" sz="1400" dirty="0"/>
          </a:p>
          <a:p>
            <a:r>
              <a:rPr lang="en-US" sz="1400" dirty="0"/>
              <a:t>Rani </a:t>
            </a:r>
            <a:r>
              <a:rPr lang="en-US" sz="1400" dirty="0" smtClean="0"/>
              <a:t>Singh-Patel, </a:t>
            </a:r>
            <a:r>
              <a:rPr lang="en-US" sz="1400" dirty="0"/>
              <a:t>MD- SWAT</a:t>
            </a:r>
          </a:p>
        </p:txBody>
      </p:sp>
      <p:sp>
        <p:nvSpPr>
          <p:cNvPr id="44" name="TextBox 13"/>
          <p:cNvSpPr txBox="1">
            <a:spLocks noChangeArrowheads="1"/>
          </p:cNvSpPr>
          <p:nvPr/>
        </p:nvSpPr>
        <p:spPr bwMode="auto">
          <a:xfrm>
            <a:off x="26398185" y="18373262"/>
            <a:ext cx="59467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Paula Tomanovich, </a:t>
            </a:r>
            <a:r>
              <a:rPr lang="en-US" sz="1400" dirty="0" smtClean="0"/>
              <a:t>RN, </a:t>
            </a:r>
            <a:r>
              <a:rPr lang="en-US" sz="1400" dirty="0"/>
              <a:t>NM, WH-ACE- Bedside Shift Report</a:t>
            </a:r>
          </a:p>
          <a:p>
            <a:r>
              <a:rPr lang="en-US" sz="1400" dirty="0"/>
              <a:t>Susan Angeline, RN, NM, Emergency Department</a:t>
            </a:r>
          </a:p>
          <a:p>
            <a:r>
              <a:rPr lang="en-US" sz="1400" dirty="0"/>
              <a:t>Donna Casey, </a:t>
            </a:r>
            <a:r>
              <a:rPr lang="en-US" sz="1400" dirty="0" smtClean="0"/>
              <a:t>RN</a:t>
            </a:r>
            <a:r>
              <a:rPr lang="en-US" sz="1400" dirty="0"/>
              <a:t>, NM, WICU</a:t>
            </a:r>
          </a:p>
          <a:p>
            <a:r>
              <a:rPr lang="en-US" sz="1400" dirty="0"/>
              <a:t>Theresa Foraker, </a:t>
            </a:r>
            <a:r>
              <a:rPr lang="en-US" sz="1400" dirty="0" smtClean="0"/>
              <a:t>RN</a:t>
            </a:r>
            <a:r>
              <a:rPr lang="en-US" sz="1400" dirty="0"/>
              <a:t>, NM, Center for Advanced Joint Replacement</a:t>
            </a:r>
          </a:p>
          <a:p>
            <a:r>
              <a:rPr lang="en-US" sz="1400" dirty="0"/>
              <a:t>Lisa Hall, </a:t>
            </a:r>
            <a:r>
              <a:rPr lang="en-US" sz="1400" dirty="0" smtClean="0"/>
              <a:t>RN</a:t>
            </a:r>
            <a:r>
              <a:rPr lang="en-US" sz="1400" dirty="0"/>
              <a:t>, Case </a:t>
            </a:r>
            <a:r>
              <a:rPr lang="en-US" sz="1400" dirty="0" smtClean="0"/>
              <a:t>Manager</a:t>
            </a:r>
          </a:p>
          <a:p>
            <a:r>
              <a:rPr lang="en-US" sz="1400" dirty="0"/>
              <a:t>Shane Hoffman, External </a:t>
            </a:r>
            <a:r>
              <a:rPr lang="en-US" sz="1400" dirty="0" smtClean="0"/>
              <a:t>Affairs</a:t>
            </a:r>
            <a:endParaRPr lang="en-US" sz="1400" dirty="0"/>
          </a:p>
        </p:txBody>
      </p:sp>
      <p:sp>
        <p:nvSpPr>
          <p:cNvPr id="21" name="Rectangle 20"/>
          <p:cNvSpPr/>
          <p:nvPr/>
        </p:nvSpPr>
        <p:spPr>
          <a:xfrm>
            <a:off x="32735837" y="18326680"/>
            <a:ext cx="6058148" cy="1169551"/>
          </a:xfrm>
          <a:prstGeom prst="rect">
            <a:avLst/>
          </a:prstGeom>
        </p:spPr>
        <p:txBody>
          <a:bodyPr wrap="square">
            <a:spAutoFit/>
          </a:bodyPr>
          <a:lstStyle/>
          <a:p>
            <a:r>
              <a:rPr lang="en-US" sz="1400" dirty="0" smtClean="0"/>
              <a:t>Debra </a:t>
            </a:r>
            <a:r>
              <a:rPr lang="en-US" sz="1400" dirty="0"/>
              <a:t>Kling, </a:t>
            </a:r>
            <a:r>
              <a:rPr lang="en-US" sz="1400" dirty="0" smtClean="0"/>
              <a:t>LCSW, Social </a:t>
            </a:r>
            <a:r>
              <a:rPr lang="en-US" sz="1400" dirty="0"/>
              <a:t>Worker</a:t>
            </a:r>
          </a:p>
          <a:p>
            <a:r>
              <a:rPr lang="en-US" sz="1400" dirty="0"/>
              <a:t>Jo Melson, </a:t>
            </a:r>
            <a:r>
              <a:rPr lang="en-US" sz="1400" dirty="0" smtClean="0"/>
              <a:t>FNP-BC</a:t>
            </a:r>
            <a:endParaRPr lang="en-US" sz="1400" dirty="0"/>
          </a:p>
          <a:p>
            <a:r>
              <a:rPr lang="en-US" sz="1400" dirty="0"/>
              <a:t>Bonnie Osgood, </a:t>
            </a:r>
            <a:r>
              <a:rPr lang="en-US" sz="1400" dirty="0" smtClean="0"/>
              <a:t>RN</a:t>
            </a:r>
            <a:r>
              <a:rPr lang="en-US" sz="1400" dirty="0"/>
              <a:t>, NM, </a:t>
            </a:r>
            <a:r>
              <a:rPr lang="en-US" sz="1400" dirty="0" smtClean="0"/>
              <a:t>4N</a:t>
            </a:r>
            <a:endParaRPr lang="en-US" sz="1400" dirty="0"/>
          </a:p>
          <a:p>
            <a:r>
              <a:rPr lang="en-US" sz="1400" dirty="0"/>
              <a:t>Kathy Pereira-Ogan, RN, Director Service Excellence</a:t>
            </a:r>
          </a:p>
          <a:p>
            <a:r>
              <a:rPr lang="en-US" sz="1400" dirty="0"/>
              <a:t>Maryann Sosnowski, RN, NM, Post Anesthesia Care Unit</a:t>
            </a:r>
          </a:p>
        </p:txBody>
      </p:sp>
      <p:sp>
        <p:nvSpPr>
          <p:cNvPr id="22" name="Rectangle 21"/>
          <p:cNvSpPr/>
          <p:nvPr/>
        </p:nvSpPr>
        <p:spPr>
          <a:xfrm>
            <a:off x="549830" y="3528099"/>
            <a:ext cx="6837561" cy="4284250"/>
          </a:xfrm>
          <a:prstGeom prst="rect">
            <a:avLst/>
          </a:prstGeom>
          <a:ln w="76200">
            <a:solidFill>
              <a:srgbClr val="009000"/>
            </a:solidFill>
            <a:miter lim="800000"/>
          </a:ln>
        </p:spPr>
        <p:txBody>
          <a:bodyPr wrap="square">
            <a:spAutoFit/>
          </a:bodyPr>
          <a:lstStyle/>
          <a:p>
            <a:pPr lvl="0">
              <a:spcBef>
                <a:spcPct val="20000"/>
              </a:spcBef>
              <a:defRPr/>
            </a:pPr>
            <a:r>
              <a:rPr lang="en-US" sz="2400" b="1" dirty="0" smtClean="0">
                <a:solidFill>
                  <a:srgbClr val="009000"/>
                </a:solidFill>
              </a:rPr>
              <a:t>Background						</a:t>
            </a:r>
          </a:p>
          <a:p>
            <a:pPr marL="285750" lvl="0" indent="-285750">
              <a:spcBef>
                <a:spcPct val="20000"/>
              </a:spcBef>
              <a:buFont typeface="Arial" pitchFamily="34" charset="0"/>
              <a:buChar char="•"/>
              <a:defRPr/>
            </a:pPr>
            <a:r>
              <a:rPr lang="en-US" dirty="0" smtClean="0">
                <a:solidFill>
                  <a:srgbClr val="000000"/>
                </a:solidFill>
              </a:rPr>
              <a:t>Christiana Care Health System consists of two campuses - Newark and Wilmington, with more than 1100 acute care beds and over 10,400 employees.</a:t>
            </a:r>
          </a:p>
          <a:p>
            <a:pPr marL="285750" lvl="0" indent="-285750">
              <a:spcBef>
                <a:spcPct val="20000"/>
              </a:spcBef>
              <a:buFont typeface="Arial" pitchFamily="34" charset="0"/>
              <a:buChar char="•"/>
              <a:defRPr/>
            </a:pPr>
            <a:r>
              <a:rPr lang="en-US" dirty="0" smtClean="0">
                <a:solidFill>
                  <a:srgbClr val="000000"/>
                </a:solidFill>
              </a:rPr>
              <a:t> </a:t>
            </a:r>
            <a:r>
              <a:rPr lang="en-US" dirty="0">
                <a:solidFill>
                  <a:srgbClr val="000000"/>
                </a:solidFill>
              </a:rPr>
              <a:t>Wilmington Hospital, the smaller of the two, chose to be first to dive into this exciting new way of delivering patient care.</a:t>
            </a:r>
          </a:p>
          <a:p>
            <a:pPr marL="285750" lvl="0" indent="-285750">
              <a:spcBef>
                <a:spcPct val="20000"/>
              </a:spcBef>
              <a:buFont typeface="Arial" pitchFamily="34" charset="0"/>
              <a:buChar char="•"/>
              <a:defRPr/>
            </a:pPr>
            <a:r>
              <a:rPr lang="en-US" dirty="0">
                <a:solidFill>
                  <a:srgbClr val="000000"/>
                </a:solidFill>
              </a:rPr>
              <a:t>Wilmington Hospital was beginning a new expansion project and with that expansion wanted to begin a journey that would not only transform our external appearance, but also our culture.</a:t>
            </a:r>
          </a:p>
          <a:p>
            <a:pPr marL="285750" lvl="0" indent="-285750">
              <a:spcBef>
                <a:spcPct val="20000"/>
              </a:spcBef>
              <a:buFont typeface="Arial" pitchFamily="34" charset="0"/>
              <a:buChar char="•"/>
              <a:defRPr/>
            </a:pPr>
            <a:r>
              <a:rPr lang="en-US" dirty="0">
                <a:solidFill>
                  <a:srgbClr val="000000"/>
                </a:solidFill>
              </a:rPr>
              <a:t>2008 Christiana Care Wilmington Hospital embarked on a journey to </a:t>
            </a:r>
            <a:r>
              <a:rPr lang="en-US" dirty="0" smtClean="0">
                <a:solidFill>
                  <a:srgbClr val="000000"/>
                </a:solidFill>
              </a:rPr>
              <a:t>adopt </a:t>
            </a:r>
            <a:r>
              <a:rPr lang="en-US" dirty="0">
                <a:solidFill>
                  <a:srgbClr val="000000"/>
                </a:solidFill>
              </a:rPr>
              <a:t>the practices and core principles of PFCC. Our sights were set on  lasting and internal change in the culture of our </a:t>
            </a:r>
            <a:r>
              <a:rPr lang="en-US" dirty="0" smtClean="0">
                <a:solidFill>
                  <a:srgbClr val="000000"/>
                </a:solidFill>
              </a:rPr>
              <a:t>hospital and ultimately, </a:t>
            </a:r>
            <a:r>
              <a:rPr lang="en-US" dirty="0">
                <a:solidFill>
                  <a:srgbClr val="000000"/>
                </a:solidFill>
              </a:rPr>
              <a:t>our entire health system.</a:t>
            </a:r>
          </a:p>
        </p:txBody>
      </p:sp>
      <p:grpSp>
        <p:nvGrpSpPr>
          <p:cNvPr id="51" name="Group 50"/>
          <p:cNvGrpSpPr/>
          <p:nvPr/>
        </p:nvGrpSpPr>
        <p:grpSpPr>
          <a:xfrm>
            <a:off x="7708582" y="10315383"/>
            <a:ext cx="9028298" cy="2038798"/>
            <a:chOff x="7632521" y="10354419"/>
            <a:chExt cx="9028298" cy="2038798"/>
          </a:xfrm>
        </p:grpSpPr>
        <p:pic>
          <p:nvPicPr>
            <p:cNvPr id="52" name="Picture 45"/>
            <p:cNvPicPr>
              <a:picLocks noChangeAspect="1" noChangeArrowheads="1"/>
            </p:cNvPicPr>
            <p:nvPr/>
          </p:nvPicPr>
          <p:blipFill rotWithShape="1">
            <a:blip r:embed="rId11">
              <a:extLst>
                <a:ext uri="{28A0092B-C50C-407E-A947-70E740481C1C}">
                  <a14:useLocalDpi xmlns:a14="http://schemas.microsoft.com/office/drawing/2010/main" val="0"/>
                </a:ext>
              </a:extLst>
            </a:blip>
            <a:srcRect l="18302" t="9724" r="3019"/>
            <a:stretch/>
          </p:blipFill>
          <p:spPr bwMode="auto">
            <a:xfrm>
              <a:off x="10969868" y="10378021"/>
              <a:ext cx="2294287" cy="1961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6"/>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046" t="2906" r="7689" b="9299"/>
            <a:stretch/>
          </p:blipFill>
          <p:spPr bwMode="auto">
            <a:xfrm>
              <a:off x="14020258" y="10354419"/>
              <a:ext cx="2640561" cy="20086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32521" y="10378021"/>
              <a:ext cx="2460811" cy="2015196"/>
            </a:xfrm>
            <a:prstGeom prst="rect">
              <a:avLst/>
            </a:prstGeom>
            <a:ln>
              <a:solidFill>
                <a:schemeClr val="tx1"/>
              </a:solidFill>
              <a:miter lim="800000"/>
            </a:ln>
          </p:spPr>
        </p:pic>
      </p:grpSp>
      <p:sp>
        <p:nvSpPr>
          <p:cNvPr id="31" name="Rectangle 30"/>
          <p:cNvSpPr/>
          <p:nvPr/>
        </p:nvSpPr>
        <p:spPr bwMode="auto">
          <a:xfrm>
            <a:off x="24193653" y="13136824"/>
            <a:ext cx="8151307" cy="5014706"/>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7" name="Rectangle 66"/>
          <p:cNvSpPr/>
          <p:nvPr/>
        </p:nvSpPr>
        <p:spPr>
          <a:xfrm>
            <a:off x="24306626" y="13397408"/>
            <a:ext cx="4029773" cy="4493538"/>
          </a:xfrm>
          <a:prstGeom prst="rect">
            <a:avLst/>
          </a:prstGeom>
          <a:solidFill>
            <a:schemeClr val="bg1"/>
          </a:solidFill>
          <a:ln>
            <a:noFill/>
            <a:miter lim="800000"/>
          </a:ln>
        </p:spPr>
        <p:txBody>
          <a:bodyPr wrap="square">
            <a:spAutoFit/>
          </a:bodyPr>
          <a:lstStyle/>
          <a:p>
            <a:pPr marL="0" indent="0" algn="ctr">
              <a:buFont typeface="Wingdings" pitchFamily="2" charset="2"/>
              <a:buNone/>
              <a:defRPr/>
            </a:pPr>
            <a:r>
              <a:rPr lang="en-US" sz="2400" b="1" kern="0" dirty="0">
                <a:solidFill>
                  <a:srgbClr val="6600FF"/>
                </a:solidFill>
                <a:latin typeface="Arial"/>
              </a:rPr>
              <a:t>Synchronized Wilmington Admission Team </a:t>
            </a:r>
            <a:endParaRPr lang="en-US" sz="2400" b="1" kern="0" dirty="0" smtClean="0">
              <a:solidFill>
                <a:srgbClr val="6600FF"/>
              </a:solidFill>
              <a:latin typeface="Arial"/>
            </a:endParaRPr>
          </a:p>
          <a:p>
            <a:pPr marL="0" indent="0" algn="ctr">
              <a:buFont typeface="Wingdings" pitchFamily="2" charset="2"/>
              <a:buNone/>
              <a:defRPr/>
            </a:pPr>
            <a:r>
              <a:rPr lang="en-US" sz="2400" b="1" kern="0" dirty="0" smtClean="0">
                <a:solidFill>
                  <a:srgbClr val="6600FF"/>
                </a:solidFill>
                <a:latin typeface="Arial"/>
              </a:rPr>
              <a:t>(</a:t>
            </a:r>
            <a:r>
              <a:rPr lang="en-US" sz="2400" b="1" kern="0" dirty="0">
                <a:solidFill>
                  <a:srgbClr val="6600FF"/>
                </a:solidFill>
                <a:latin typeface="Arial"/>
              </a:rPr>
              <a:t>SWAT) </a:t>
            </a:r>
          </a:p>
          <a:p>
            <a:pPr>
              <a:buFont typeface="Arial" pitchFamily="34" charset="0"/>
              <a:buChar char="•"/>
              <a:defRPr/>
            </a:pPr>
            <a:r>
              <a:rPr lang="en-US" kern="0" dirty="0" smtClean="0">
                <a:solidFill>
                  <a:srgbClr val="000000"/>
                </a:solidFill>
                <a:latin typeface="Arial"/>
              </a:rPr>
              <a:t>    SWAT </a:t>
            </a:r>
            <a:r>
              <a:rPr lang="en-US" kern="0" dirty="0">
                <a:solidFill>
                  <a:srgbClr val="000000"/>
                </a:solidFill>
                <a:latin typeface="Arial"/>
              </a:rPr>
              <a:t>is a re-engineered </a:t>
            </a:r>
            <a:r>
              <a:rPr lang="en-US" kern="0" dirty="0" smtClean="0">
                <a:solidFill>
                  <a:srgbClr val="000000"/>
                </a:solidFill>
                <a:latin typeface="Arial"/>
              </a:rPr>
              <a:t> </a:t>
            </a:r>
          </a:p>
          <a:p>
            <a:pPr>
              <a:defRPr/>
            </a:pPr>
            <a:r>
              <a:rPr lang="en-US" kern="0" dirty="0">
                <a:solidFill>
                  <a:srgbClr val="000000"/>
                </a:solidFill>
                <a:latin typeface="Arial"/>
              </a:rPr>
              <a:t> </a:t>
            </a:r>
            <a:r>
              <a:rPr lang="en-US" kern="0" dirty="0" smtClean="0">
                <a:solidFill>
                  <a:srgbClr val="000000"/>
                </a:solidFill>
                <a:latin typeface="Arial"/>
              </a:rPr>
              <a:t>    admission </a:t>
            </a:r>
            <a:r>
              <a:rPr lang="en-US" kern="0" dirty="0">
                <a:solidFill>
                  <a:srgbClr val="000000"/>
                </a:solidFill>
                <a:latin typeface="Arial"/>
              </a:rPr>
              <a:t>process in which a </a:t>
            </a:r>
            <a:r>
              <a:rPr lang="en-US" kern="0" dirty="0" smtClean="0">
                <a:solidFill>
                  <a:srgbClr val="000000"/>
                </a:solidFill>
                <a:latin typeface="Arial"/>
              </a:rPr>
              <a:t> </a:t>
            </a:r>
          </a:p>
          <a:p>
            <a:pPr>
              <a:defRPr/>
            </a:pPr>
            <a:r>
              <a:rPr lang="en-US" kern="0" dirty="0">
                <a:solidFill>
                  <a:srgbClr val="000000"/>
                </a:solidFill>
                <a:latin typeface="Arial"/>
              </a:rPr>
              <a:t> </a:t>
            </a:r>
            <a:r>
              <a:rPr lang="en-US" kern="0" dirty="0" smtClean="0">
                <a:solidFill>
                  <a:srgbClr val="000000"/>
                </a:solidFill>
                <a:latin typeface="Arial"/>
              </a:rPr>
              <a:t>    patient </a:t>
            </a:r>
            <a:r>
              <a:rPr lang="en-US" kern="0" dirty="0">
                <a:solidFill>
                  <a:srgbClr val="000000"/>
                </a:solidFill>
                <a:latin typeface="Arial"/>
              </a:rPr>
              <a:t>is simultaneously </a:t>
            </a:r>
            <a:endParaRPr lang="en-US" kern="0" dirty="0" smtClean="0">
              <a:solidFill>
                <a:srgbClr val="000000"/>
              </a:solidFill>
              <a:latin typeface="Arial"/>
            </a:endParaRPr>
          </a:p>
          <a:p>
            <a:pPr>
              <a:defRPr/>
            </a:pPr>
            <a:r>
              <a:rPr lang="en-US" kern="0" dirty="0">
                <a:solidFill>
                  <a:srgbClr val="000000"/>
                </a:solidFill>
                <a:latin typeface="Arial"/>
              </a:rPr>
              <a:t> </a:t>
            </a:r>
            <a:r>
              <a:rPr lang="en-US" kern="0" dirty="0" smtClean="0">
                <a:solidFill>
                  <a:srgbClr val="000000"/>
                </a:solidFill>
                <a:latin typeface="Arial"/>
              </a:rPr>
              <a:t>    evaluated</a:t>
            </a:r>
          </a:p>
          <a:p>
            <a:pPr>
              <a:defRPr/>
            </a:pPr>
            <a:r>
              <a:rPr lang="en-US" kern="0" dirty="0">
                <a:solidFill>
                  <a:srgbClr val="000000"/>
                </a:solidFill>
                <a:latin typeface="Arial"/>
              </a:rPr>
              <a:t> </a:t>
            </a:r>
            <a:r>
              <a:rPr lang="en-US" kern="0" dirty="0" smtClean="0">
                <a:solidFill>
                  <a:srgbClr val="000000"/>
                </a:solidFill>
                <a:latin typeface="Arial"/>
              </a:rPr>
              <a:t>    </a:t>
            </a:r>
            <a:r>
              <a:rPr lang="en-US" kern="0" dirty="0">
                <a:solidFill>
                  <a:srgbClr val="000000"/>
                </a:solidFill>
                <a:latin typeface="Arial"/>
              </a:rPr>
              <a:t>by a multi-disciplinary admitting </a:t>
            </a:r>
            <a:endParaRPr lang="en-US" kern="0" dirty="0" smtClean="0">
              <a:solidFill>
                <a:srgbClr val="000000"/>
              </a:solidFill>
              <a:latin typeface="Arial"/>
            </a:endParaRPr>
          </a:p>
          <a:p>
            <a:pPr>
              <a:defRPr/>
            </a:pPr>
            <a:r>
              <a:rPr lang="en-US" kern="0" dirty="0">
                <a:solidFill>
                  <a:srgbClr val="000000"/>
                </a:solidFill>
                <a:latin typeface="Arial"/>
              </a:rPr>
              <a:t> </a:t>
            </a:r>
            <a:r>
              <a:rPr lang="en-US" kern="0" dirty="0" smtClean="0">
                <a:solidFill>
                  <a:srgbClr val="000000"/>
                </a:solidFill>
                <a:latin typeface="Arial"/>
              </a:rPr>
              <a:t>    team </a:t>
            </a:r>
            <a:r>
              <a:rPr lang="en-US" kern="0" dirty="0">
                <a:solidFill>
                  <a:srgbClr val="000000"/>
                </a:solidFill>
                <a:latin typeface="Arial"/>
              </a:rPr>
              <a:t>including the physician team</a:t>
            </a:r>
            <a:r>
              <a:rPr lang="en-US" kern="0" dirty="0" smtClean="0">
                <a:solidFill>
                  <a:srgbClr val="000000"/>
                </a:solidFill>
                <a:latin typeface="Arial"/>
              </a:rPr>
              <a:t>,</a:t>
            </a:r>
          </a:p>
          <a:p>
            <a:pPr>
              <a:defRPr/>
            </a:pPr>
            <a:r>
              <a:rPr lang="en-US" kern="0" dirty="0">
                <a:solidFill>
                  <a:srgbClr val="000000"/>
                </a:solidFill>
                <a:latin typeface="Arial"/>
              </a:rPr>
              <a:t> </a:t>
            </a:r>
            <a:r>
              <a:rPr lang="en-US" kern="0" dirty="0" smtClean="0">
                <a:solidFill>
                  <a:srgbClr val="000000"/>
                </a:solidFill>
                <a:latin typeface="Arial"/>
              </a:rPr>
              <a:t>    </a:t>
            </a:r>
            <a:r>
              <a:rPr lang="en-US" kern="0" dirty="0">
                <a:solidFill>
                  <a:srgbClr val="000000"/>
                </a:solidFill>
                <a:latin typeface="Arial"/>
              </a:rPr>
              <a:t>nurse, pharmacist, case manager, </a:t>
            </a:r>
            <a:endParaRPr lang="en-US" kern="0" dirty="0" smtClean="0">
              <a:solidFill>
                <a:srgbClr val="000000"/>
              </a:solidFill>
              <a:latin typeface="Arial"/>
            </a:endParaRPr>
          </a:p>
          <a:p>
            <a:pPr>
              <a:defRPr/>
            </a:pPr>
            <a:r>
              <a:rPr lang="en-US" kern="0" dirty="0">
                <a:solidFill>
                  <a:srgbClr val="000000"/>
                </a:solidFill>
                <a:latin typeface="Arial"/>
              </a:rPr>
              <a:t> </a:t>
            </a:r>
            <a:r>
              <a:rPr lang="en-US" kern="0" dirty="0" smtClean="0">
                <a:solidFill>
                  <a:srgbClr val="000000"/>
                </a:solidFill>
                <a:latin typeface="Arial"/>
              </a:rPr>
              <a:t>    and </a:t>
            </a:r>
            <a:r>
              <a:rPr lang="en-US" kern="0" dirty="0">
                <a:solidFill>
                  <a:srgbClr val="000000"/>
                </a:solidFill>
                <a:latin typeface="Arial"/>
              </a:rPr>
              <a:t>social worker</a:t>
            </a:r>
          </a:p>
          <a:p>
            <a:pPr>
              <a:buFont typeface="Arial" pitchFamily="34" charset="0"/>
              <a:buChar char="•"/>
              <a:defRPr/>
            </a:pPr>
            <a:r>
              <a:rPr lang="en-US" kern="0" dirty="0" smtClean="0">
                <a:latin typeface="Arial"/>
              </a:rPr>
              <a:t>    This </a:t>
            </a:r>
            <a:r>
              <a:rPr lang="en-US" kern="0" dirty="0">
                <a:latin typeface="Arial"/>
              </a:rPr>
              <a:t>process redesign drives </a:t>
            </a:r>
            <a:endParaRPr lang="en-US" kern="0" dirty="0" smtClean="0">
              <a:latin typeface="Arial"/>
            </a:endParaRPr>
          </a:p>
          <a:p>
            <a:pPr>
              <a:defRPr/>
            </a:pPr>
            <a:r>
              <a:rPr lang="en-US" kern="0" dirty="0" smtClean="0">
                <a:latin typeface="Arial"/>
              </a:rPr>
              <a:t>      improvement </a:t>
            </a:r>
            <a:r>
              <a:rPr lang="en-US" kern="0" dirty="0">
                <a:latin typeface="Arial"/>
              </a:rPr>
              <a:t>which adds value to </a:t>
            </a:r>
            <a:endParaRPr lang="en-US" kern="0" dirty="0" smtClean="0">
              <a:latin typeface="Arial"/>
            </a:endParaRPr>
          </a:p>
          <a:p>
            <a:pPr>
              <a:defRPr/>
            </a:pPr>
            <a:r>
              <a:rPr lang="en-US" kern="0" dirty="0">
                <a:latin typeface="Arial"/>
              </a:rPr>
              <a:t> </a:t>
            </a:r>
            <a:r>
              <a:rPr lang="en-US" kern="0" dirty="0" smtClean="0">
                <a:latin typeface="Arial"/>
              </a:rPr>
              <a:t>     patients </a:t>
            </a:r>
            <a:r>
              <a:rPr lang="en-US" kern="0" dirty="0">
                <a:latin typeface="Arial"/>
              </a:rPr>
              <a:t>and  </a:t>
            </a:r>
            <a:r>
              <a:rPr lang="en-US" kern="0" dirty="0" smtClean="0">
                <a:latin typeface="Arial"/>
              </a:rPr>
              <a:t>providers</a:t>
            </a:r>
          </a:p>
          <a:p>
            <a:pPr>
              <a:defRPr/>
            </a:pPr>
            <a:endParaRPr lang="en-US" sz="1600" kern="0" dirty="0">
              <a:latin typeface="Arial"/>
            </a:endParaRPr>
          </a:p>
        </p:txBody>
      </p:sp>
      <p:pic>
        <p:nvPicPr>
          <p:cNvPr id="68"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55953" y="13610633"/>
            <a:ext cx="3836931" cy="4311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 Box 5"/>
          <p:cNvSpPr txBox="1">
            <a:spLocks noChangeArrowheads="1"/>
          </p:cNvSpPr>
          <p:nvPr/>
        </p:nvSpPr>
        <p:spPr bwMode="auto">
          <a:xfrm>
            <a:off x="8476454" y="200025"/>
            <a:ext cx="24312635" cy="2924175"/>
          </a:xfrm>
          <a:prstGeom prst="rect">
            <a:avLst/>
          </a:prstGeom>
          <a:solidFill>
            <a:srgbClr val="D7F9DD"/>
          </a:solidFill>
          <a:ln w="9525">
            <a:solidFill>
              <a:srgbClr val="009000"/>
            </a:solid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0" dirty="0"/>
              <a:t>One Voice: One Hospital’s Journey to Transform Inside and Out by Incorporating Patients and Families into the Health Care Team </a:t>
            </a:r>
          </a:p>
          <a:p>
            <a:pPr algn="ctr"/>
            <a:r>
              <a:rPr lang="en-US" sz="3200" dirty="0"/>
              <a:t> Dannette Mitchell, BSN, RN, CCRN, Paula Tomanovich, BSN</a:t>
            </a:r>
            <a:r>
              <a:rPr lang="en-US" sz="3200"/>
              <a:t>, </a:t>
            </a:r>
            <a:r>
              <a:rPr lang="en-US" sz="3200" smtClean="0"/>
              <a:t>RN, BC,  </a:t>
            </a:r>
            <a:r>
              <a:rPr lang="en-US" sz="3200" dirty="0"/>
              <a:t>Jo Melson, MSN</a:t>
            </a:r>
            <a:r>
              <a:rPr lang="en-US" sz="3200" dirty="0" smtClean="0"/>
              <a:t>, RN, FNP-BC</a:t>
            </a:r>
            <a:r>
              <a:rPr lang="en-US" sz="3200" dirty="0"/>
              <a:t>, Shelley Nix, Sr. Patient Representative, and Penelope Seiple, MSN, RN, NE-BC, Vice President of Patient Care Services</a:t>
            </a:r>
          </a:p>
        </p:txBody>
      </p:sp>
      <p:sp>
        <p:nvSpPr>
          <p:cNvPr id="2" name="TextBox 1"/>
          <p:cNvSpPr txBox="1"/>
          <p:nvPr/>
        </p:nvSpPr>
        <p:spPr>
          <a:xfrm>
            <a:off x="33451800" y="7345339"/>
            <a:ext cx="5342185" cy="1200329"/>
          </a:xfrm>
          <a:prstGeom prst="rect">
            <a:avLst/>
          </a:prstGeom>
          <a:noFill/>
        </p:spPr>
        <p:txBody>
          <a:bodyPr wrap="square" rtlCol="0">
            <a:spAutoFit/>
          </a:bodyPr>
          <a:lstStyle/>
          <a:p>
            <a:endParaRPr lang="en-US" dirty="0" smtClean="0"/>
          </a:p>
          <a:p>
            <a:endParaRPr lang="en-US" dirty="0"/>
          </a:p>
          <a:p>
            <a:endParaRPr lang="en-US" dirty="0" smtClean="0"/>
          </a:p>
          <a:p>
            <a:endParaRPr lang="en-US" dirty="0"/>
          </a:p>
        </p:txBody>
      </p:sp>
      <p:grpSp>
        <p:nvGrpSpPr>
          <p:cNvPr id="58" name="Group 57"/>
          <p:cNvGrpSpPr/>
          <p:nvPr/>
        </p:nvGrpSpPr>
        <p:grpSpPr>
          <a:xfrm>
            <a:off x="32994600" y="7468450"/>
            <a:ext cx="6597650" cy="4218523"/>
            <a:chOff x="1295400" y="992433"/>
            <a:chExt cx="6324600" cy="4417767"/>
          </a:xfrm>
        </p:grpSpPr>
        <p:graphicFrame>
          <p:nvGraphicFramePr>
            <p:cNvPr id="59" name="Chart 58"/>
            <p:cNvGraphicFramePr/>
            <p:nvPr>
              <p:extLst>
                <p:ext uri="{D42A27DB-BD31-4B8C-83A1-F6EECF244321}">
                  <p14:modId xmlns:p14="http://schemas.microsoft.com/office/powerpoint/2010/main" val="1365586677"/>
                </p:ext>
              </p:extLst>
            </p:nvPr>
          </p:nvGraphicFramePr>
          <p:xfrm>
            <a:off x="1295400" y="1397000"/>
            <a:ext cx="6324600" cy="4013200"/>
          </p:xfrm>
          <a:graphic>
            <a:graphicData uri="http://schemas.openxmlformats.org/drawingml/2006/chart">
              <c:chart xmlns:c="http://schemas.openxmlformats.org/drawingml/2006/chart" xmlns:r="http://schemas.openxmlformats.org/officeDocument/2006/relationships" r:id="rId15"/>
            </a:graphicData>
          </a:graphic>
        </p:graphicFrame>
        <p:sp>
          <p:nvSpPr>
            <p:cNvPr id="60" name="TextBox 59"/>
            <p:cNvSpPr txBox="1"/>
            <p:nvPr/>
          </p:nvSpPr>
          <p:spPr>
            <a:xfrm>
              <a:off x="1758788" y="992433"/>
              <a:ext cx="5407029" cy="366748"/>
            </a:xfrm>
            <a:prstGeom prst="rect">
              <a:avLst/>
            </a:prstGeom>
            <a:noFill/>
          </p:spPr>
          <p:txBody>
            <a:bodyPr wrap="square" rtlCol="0">
              <a:spAutoFit/>
            </a:bodyPr>
            <a:lstStyle/>
            <a:p>
              <a:r>
                <a:rPr lang="en-US" b="1" dirty="0" smtClean="0">
                  <a:solidFill>
                    <a:srgbClr val="7030A0"/>
                  </a:solidFill>
                </a:rPr>
                <a:t>Wilmington Hospital Patient Satisfaction HCAHPs</a:t>
              </a:r>
              <a:endParaRPr lang="en-US" b="1" dirty="0">
                <a:solidFill>
                  <a:srgbClr val="7030A0"/>
                </a:solidFill>
              </a:endParaRPr>
            </a:p>
          </p:txBody>
        </p:sp>
      </p:gr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603200" y="7790782"/>
            <a:ext cx="5503141" cy="5201457"/>
          </a:xfrm>
          <a:prstGeom prst="rect">
            <a:avLst/>
          </a:prstGeom>
          <a:ln>
            <a:solidFill>
              <a:schemeClr val="tx1"/>
            </a:solidFill>
          </a:ln>
        </p:spPr>
      </p:pic>
      <p:pic>
        <p:nvPicPr>
          <p:cNvPr id="41" name="Picture 863" descr="CC_Health_System_PPT_Logo_Colo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990600"/>
            <a:ext cx="5292084" cy="112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Object 866"/>
          <p:cNvGraphicFramePr>
            <a:graphicFrameLocks noChangeAspect="1"/>
          </p:cNvGraphicFramePr>
          <p:nvPr>
            <p:extLst>
              <p:ext uri="{D42A27DB-BD31-4B8C-83A1-F6EECF244321}">
                <p14:modId xmlns:p14="http://schemas.microsoft.com/office/powerpoint/2010/main" val="3046245738"/>
              </p:ext>
            </p:extLst>
          </p:nvPr>
        </p:nvGraphicFramePr>
        <p:xfrm>
          <a:off x="6072327" y="685800"/>
          <a:ext cx="1994829" cy="2133600"/>
        </p:xfrm>
        <a:graphic>
          <a:graphicData uri="http://schemas.openxmlformats.org/presentationml/2006/ole">
            <mc:AlternateContent xmlns:mc="http://schemas.openxmlformats.org/markup-compatibility/2006">
              <mc:Choice xmlns:v="urn:schemas-microsoft-com:vml" Requires="v">
                <p:oleObj spid="_x0000_s2278" name="Photo Editor Photo" r:id="rId18" imgW="37190476" imgH="39790476" progId="MSPhotoEd.3">
                  <p:embed/>
                </p:oleObj>
              </mc:Choice>
              <mc:Fallback>
                <p:oleObj name="Photo Editor Photo" r:id="rId18" imgW="37190476" imgH="39790476" progId="MSPhotoEd.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72327" y="685800"/>
                        <a:ext cx="1994829" cy="2133600"/>
                      </a:xfrm>
                      <a:prstGeom prst="rect">
                        <a:avLst/>
                      </a:prstGeom>
                      <a:noFill/>
                      <a:ln>
                        <a:noFill/>
                      </a:ln>
                      <a:effectLs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2358</TotalTime>
  <Words>989</Words>
  <Application>Microsoft Office PowerPoint</Application>
  <PresentationFormat>Custom</PresentationFormat>
  <Paragraphs>172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PowerPoint Presentation</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Information Services</dc:creator>
  <cp:lastModifiedBy>Tomanovich, Paula</cp:lastModifiedBy>
  <cp:revision>207</cp:revision>
  <cp:lastPrinted>2012-05-31T18:16:56Z</cp:lastPrinted>
  <dcterms:created xsi:type="dcterms:W3CDTF">2003-06-16T13:36:53Z</dcterms:created>
  <dcterms:modified xsi:type="dcterms:W3CDTF">2012-06-11T17:01:02Z</dcterms:modified>
</cp:coreProperties>
</file>